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3F2"/>
    <a:srgbClr val="BEF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0" autoAdjust="0"/>
    <p:restoredTop sz="62014" autoAdjust="0"/>
  </p:normalViewPr>
  <p:slideViewPr>
    <p:cSldViewPr>
      <p:cViewPr>
        <p:scale>
          <a:sx n="60" d="100"/>
          <a:sy n="60" d="100"/>
        </p:scale>
        <p:origin x="-18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6848E7-1545-40D7-8518-F3804DDF9F21}" type="datetimeFigureOut">
              <a:rPr lang="en-US" smtClean="0"/>
              <a:pPr/>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99FF16-6A18-45EF-986B-361A55F72B6F}" type="slidenum">
              <a:rPr lang="en-US" smtClean="0"/>
              <a:pPr/>
              <a:t>‹#›</a:t>
            </a:fld>
            <a:endParaRPr lang="en-US"/>
          </a:p>
        </p:txBody>
      </p:sp>
    </p:spTree>
    <p:extLst>
      <p:ext uri="{BB962C8B-B14F-4D97-AF65-F5344CB8AC3E}">
        <p14:creationId xmlns:p14="http://schemas.microsoft.com/office/powerpoint/2010/main" val="408797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Click, click, click. The roller coaster slowly approaches its peak. The rider’s adrenalin is rushing; their heart is pounding out of their chest. Suddenly there is a pause, the coaster reaches the peak. The coaster then rushes downs the drop. Everyone throws their arms up and screams.  Roller coasters are thrill seeking adventure rides that are used all over the world today for a source of fear and excitement. Imagine what we would do without them?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Good</a:t>
            </a:r>
            <a:r>
              <a:rPr lang="en-US" sz="1200" kern="1200" baseline="0" dirty="0" smtClean="0">
                <a:solidFill>
                  <a:schemeClr val="tx1"/>
                </a:solidFill>
                <a:latin typeface="+mn-lt"/>
                <a:ea typeface="+mn-ea"/>
                <a:cs typeface="+mn-cs"/>
              </a:rPr>
              <a:t> morning, my name is </a:t>
            </a:r>
            <a:r>
              <a:rPr lang="en-US" sz="1200" kern="1200" baseline="0" dirty="0" err="1" smtClean="0">
                <a:solidFill>
                  <a:schemeClr val="tx1"/>
                </a:solidFill>
                <a:latin typeface="+mn-lt"/>
                <a:ea typeface="+mn-ea"/>
                <a:cs typeface="+mn-cs"/>
              </a:rPr>
              <a:t>marisa</a:t>
            </a:r>
            <a:r>
              <a:rPr lang="en-US" sz="1200" kern="1200" baseline="0" dirty="0" smtClean="0">
                <a:solidFill>
                  <a:schemeClr val="tx1"/>
                </a:solidFill>
                <a:latin typeface="+mn-lt"/>
                <a:ea typeface="+mn-ea"/>
                <a:cs typeface="+mn-cs"/>
              </a:rPr>
              <a:t> carlucci and my </a:t>
            </a:r>
            <a:r>
              <a:rPr lang="en-US" sz="1200" kern="1200" baseline="0" dirty="0" err="1" smtClean="0">
                <a:solidFill>
                  <a:schemeClr val="tx1"/>
                </a:solidFill>
                <a:latin typeface="+mn-lt"/>
                <a:ea typeface="+mn-ea"/>
                <a:cs typeface="+mn-cs"/>
              </a:rPr>
              <a:t>exhebition</a:t>
            </a:r>
            <a:r>
              <a:rPr lang="en-US" sz="1200" kern="1200" baseline="0" dirty="0" smtClean="0">
                <a:solidFill>
                  <a:schemeClr val="tx1"/>
                </a:solidFill>
                <a:latin typeface="+mn-lt"/>
                <a:ea typeface="+mn-ea"/>
                <a:cs typeface="+mn-cs"/>
              </a:rPr>
              <a:t> topic is on roller coaster.</a:t>
            </a:r>
            <a:endParaRPr lang="en-US" dirty="0"/>
          </a:p>
        </p:txBody>
      </p:sp>
      <p:sp>
        <p:nvSpPr>
          <p:cNvPr id="4" name="Slide Number Placeholder 3"/>
          <p:cNvSpPr>
            <a:spLocks noGrp="1"/>
          </p:cNvSpPr>
          <p:nvPr>
            <p:ph type="sldNum" sz="quarter" idx="10"/>
          </p:nvPr>
        </p:nvSpPr>
        <p:spPr/>
        <p:txBody>
          <a:bodyPr/>
          <a:lstStyle/>
          <a:p>
            <a:fld id="{FB99FF16-6A18-45EF-986B-361A55F72B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-physical</a:t>
            </a:r>
            <a:r>
              <a:rPr lang="en-US" baseline="0" dirty="0" smtClean="0"/>
              <a:t> construction of a roller coaster may take place in factory or on the </a:t>
            </a:r>
            <a:r>
              <a:rPr lang="en-US" baseline="0" dirty="0" err="1" smtClean="0"/>
              <a:t>amusment</a:t>
            </a:r>
            <a:r>
              <a:rPr lang="en-US" baseline="0" dirty="0" smtClean="0"/>
              <a:t> park site, depending on type &amp; size of RC</a:t>
            </a:r>
          </a:p>
          <a:p>
            <a:r>
              <a:rPr lang="en-US" baseline="0" dirty="0" smtClean="0"/>
              <a:t>-for most coasters, the sections are built in factory then trucked to site &amp; put together</a:t>
            </a:r>
          </a:p>
          <a:p>
            <a:r>
              <a:rPr lang="en-US" baseline="0" dirty="0" smtClean="0"/>
              <a:t>-most wooden are </a:t>
            </a:r>
            <a:r>
              <a:rPr lang="en-US" baseline="0" dirty="0" err="1" smtClean="0"/>
              <a:t>bulit</a:t>
            </a:r>
            <a:r>
              <a:rPr lang="en-US" baseline="0" dirty="0" smtClean="0"/>
              <a:t> piece by piece on site, and not in factory</a:t>
            </a:r>
          </a:p>
          <a:p>
            <a:r>
              <a:rPr lang="en-US" baseline="0" dirty="0" smtClean="0"/>
              <a:t>-before any RC an be installed, the are where it will be built must be cleared &amp; </a:t>
            </a:r>
            <a:r>
              <a:rPr lang="en-US" baseline="0" dirty="0" err="1" smtClean="0"/>
              <a:t>prepeaired</a:t>
            </a:r>
            <a:endParaRPr lang="en-US" baseline="0" dirty="0" smtClean="0"/>
          </a:p>
          <a:p>
            <a:r>
              <a:rPr lang="en-US" baseline="0" dirty="0" smtClean="0"/>
              <a:t>-site is usually </a:t>
            </a:r>
            <a:r>
              <a:rPr lang="en-US" baseline="0" dirty="0" err="1" smtClean="0"/>
              <a:t>prepaired</a:t>
            </a:r>
            <a:r>
              <a:rPr lang="en-US" baseline="0" dirty="0" smtClean="0"/>
              <a:t> off-season, inn other words, when site is closed</a:t>
            </a:r>
          </a:p>
          <a:p>
            <a:endParaRPr lang="en-US" baseline="0" dirty="0" smtClean="0"/>
          </a:p>
          <a:p>
            <a:r>
              <a:rPr lang="en-US" baseline="0" dirty="0" smtClean="0"/>
              <a:t>-3 holes are drilled or dug for support structure foundations</a:t>
            </a:r>
          </a:p>
          <a:p>
            <a:r>
              <a:rPr lang="en-US" baseline="0" dirty="0" smtClean="0"/>
              <a:t>-once foundation is in place work can </a:t>
            </a:r>
            <a:r>
              <a:rPr lang="en-US" baseline="0" dirty="0" err="1" smtClean="0"/>
              <a:t>begein</a:t>
            </a:r>
            <a:r>
              <a:rPr lang="en-US" baseline="0" dirty="0" smtClean="0"/>
              <a:t> on the main support structure.</a:t>
            </a:r>
          </a:p>
          <a:p>
            <a:r>
              <a:rPr lang="en-US" baseline="0" dirty="0" smtClean="0"/>
              <a:t>-for wood &amp; steel coaster parts, the lower portions of the main supports are lifted by a crane and are attached to the connector plates.</a:t>
            </a:r>
          </a:p>
          <a:p>
            <a:r>
              <a:rPr lang="en-US" baseline="0" dirty="0" smtClean="0"/>
              <a:t>-</a:t>
            </a:r>
            <a:r>
              <a:rPr lang="en-US" baseline="0" dirty="0" err="1" smtClean="0"/>
              <a:t>oncce</a:t>
            </a:r>
            <a:r>
              <a:rPr lang="en-US" baseline="0" dirty="0" smtClean="0"/>
              <a:t> the lower support structure is in place, they may be temporarily held in place, while upper sections are lifted into place and connected</a:t>
            </a:r>
          </a:p>
          <a:p>
            <a:r>
              <a:rPr lang="en-US" baseline="0" dirty="0" smtClean="0"/>
              <a:t>-this work will continue until the main support structure is in place.</a:t>
            </a:r>
          </a:p>
          <a:p>
            <a:r>
              <a:rPr lang="en-US" baseline="0" dirty="0" smtClean="0"/>
              <a:t>-when the main  support structure is </a:t>
            </a:r>
            <a:r>
              <a:rPr lang="en-US" baseline="0" dirty="0" err="1" smtClean="0"/>
              <a:t>instaled</a:t>
            </a:r>
            <a:r>
              <a:rPr lang="en-US" baseline="0" dirty="0" smtClean="0"/>
              <a:t>, the coaster is ready for the track.</a:t>
            </a:r>
          </a:p>
          <a:p>
            <a:pPr>
              <a:buFontTx/>
              <a:buChar char="-"/>
            </a:pPr>
            <a:r>
              <a:rPr lang="en-US" baseline="0" dirty="0" smtClean="0"/>
              <a:t>For steal coaster, after the track I brought on the site, sections of the track are lifted into place, then the ends are slid together.</a:t>
            </a:r>
          </a:p>
          <a:p>
            <a:pPr>
              <a:buFontTx/>
              <a:buChar char="-"/>
            </a:pPr>
            <a:r>
              <a:rPr lang="en-US" sz="1200" kern="1200" dirty="0" smtClean="0">
                <a:solidFill>
                  <a:schemeClr val="tx1"/>
                </a:solidFill>
                <a:latin typeface="+mn-lt"/>
                <a:ea typeface="+mn-ea"/>
                <a:cs typeface="+mn-cs"/>
              </a:rPr>
              <a:t>The sections are bolted to each other and to the main support structure.</a:t>
            </a:r>
            <a:r>
              <a:rPr lang="en-US" dirty="0" smtClean="0"/>
              <a:t> </a:t>
            </a:r>
          </a:p>
          <a:p>
            <a:pPr>
              <a:buFontTx/>
              <a:buChar char="-"/>
            </a:pPr>
            <a:r>
              <a:rPr lang="en-US" sz="1200" kern="1200" dirty="0" smtClean="0">
                <a:solidFill>
                  <a:schemeClr val="tx1"/>
                </a:solidFill>
                <a:latin typeface="+mn-lt"/>
                <a:ea typeface="+mn-ea"/>
                <a:cs typeface="+mn-cs"/>
              </a:rPr>
              <a:t>For wood coasters, “six to eight layers of flat wood boards are installed lengthways on top of tie beams in two rows to form a laminated base for the rails. The rails themselves are formed from long and flat strips of steel screwed to the wood base</a:t>
            </a:r>
            <a:r>
              <a:rPr lang="en-US" dirty="0" smtClean="0"/>
              <a:t> </a:t>
            </a:r>
          </a:p>
          <a:p>
            <a:pPr>
              <a:buFontTx/>
              <a:buChar char="-"/>
            </a:pPr>
            <a:r>
              <a:rPr lang="en-US" sz="1200" kern="1200" dirty="0" smtClean="0">
                <a:solidFill>
                  <a:schemeClr val="tx1"/>
                </a:solidFill>
                <a:latin typeface="+mn-lt"/>
                <a:ea typeface="+mn-ea"/>
                <a:cs typeface="+mn-cs"/>
              </a:rPr>
              <a:t>electrical wiring is put in for the lighting, this can only be done when the main support structure is completed.</a:t>
            </a:r>
            <a:r>
              <a:rPr lang="en-US" dirty="0" smtClean="0"/>
              <a:t> </a:t>
            </a:r>
          </a:p>
          <a:p>
            <a:pPr>
              <a:buFontTx/>
              <a:buChar char="-"/>
            </a:pPr>
            <a:r>
              <a:rPr lang="en-US" sz="1200" kern="1200" dirty="0" smtClean="0">
                <a:solidFill>
                  <a:schemeClr val="tx1"/>
                </a:solidFill>
                <a:latin typeface="+mn-lt"/>
                <a:ea typeface="+mn-ea"/>
                <a:cs typeface="+mn-cs"/>
              </a:rPr>
              <a:t>coaster is then painted, and additional sign and landscaping is installed</a:t>
            </a:r>
            <a:r>
              <a:rPr lang="en-US" dirty="0" smtClean="0"/>
              <a:t> </a:t>
            </a:r>
          </a:p>
          <a:p>
            <a:pPr>
              <a:buFontTx/>
              <a:buChar char="-"/>
            </a:pPr>
            <a:endParaRPr lang="en-US" dirty="0" smtClean="0"/>
          </a:p>
          <a:p>
            <a:pPr>
              <a:buFontTx/>
              <a:buNone/>
            </a:pPr>
            <a:r>
              <a:rPr lang="en-US" dirty="0" smtClean="0"/>
              <a:t>FUTURE</a:t>
            </a:r>
          </a:p>
          <a:p>
            <a:pPr>
              <a:buFontTx/>
              <a:buNone/>
            </a:pPr>
            <a:r>
              <a:rPr lang="en-US" dirty="0" smtClean="0"/>
              <a:t>-</a:t>
            </a:r>
            <a:r>
              <a:rPr lang="en-US" sz="1200" kern="1200" dirty="0" smtClean="0">
                <a:solidFill>
                  <a:schemeClr val="tx1"/>
                </a:solidFill>
                <a:latin typeface="+mn-lt"/>
                <a:ea typeface="+mn-ea"/>
                <a:cs typeface="+mn-cs"/>
              </a:rPr>
              <a:t>In the future, Roller coasters are predicted to have complicated designs that feature both fear and excitement. </a:t>
            </a:r>
          </a:p>
          <a:p>
            <a:pPr>
              <a:buFontTx/>
              <a:buNone/>
            </a:pPr>
            <a:r>
              <a:rPr lang="en-US" sz="1200" kern="1200" dirty="0" smtClean="0">
                <a:solidFill>
                  <a:schemeClr val="tx1"/>
                </a:solidFill>
                <a:latin typeface="+mn-lt"/>
                <a:ea typeface="+mn-ea"/>
                <a:cs typeface="+mn-cs"/>
              </a:rPr>
              <a:t>-There will be multiple loops, climbs, and drops with curves that interlope with each other.</a:t>
            </a:r>
            <a:r>
              <a:rPr lang="en-US" dirty="0" smtClean="0"/>
              <a:t> </a:t>
            </a:r>
          </a:p>
          <a:p>
            <a:pPr>
              <a:buFontTx/>
              <a:buNone/>
            </a:pPr>
            <a:r>
              <a:rPr lang="en-US" dirty="0" smtClean="0"/>
              <a:t>-</a:t>
            </a:r>
            <a:r>
              <a:rPr lang="en-US" sz="1200" kern="1200" dirty="0" smtClean="0">
                <a:solidFill>
                  <a:schemeClr val="tx1"/>
                </a:solidFill>
                <a:latin typeface="+mn-lt"/>
                <a:ea typeface="+mn-ea"/>
                <a:cs typeface="+mn-cs"/>
              </a:rPr>
              <a:t>. Also there will be both group and single group cars that ride on the track</a:t>
            </a:r>
          </a:p>
          <a:p>
            <a:pPr>
              <a:buFontTx/>
              <a:buNone/>
            </a:pPr>
            <a:r>
              <a:rPr lang="en-US" dirty="0" smtClean="0"/>
              <a:t> -</a:t>
            </a:r>
            <a:r>
              <a:rPr lang="en-US" sz="1200" kern="1200" dirty="0" smtClean="0">
                <a:solidFill>
                  <a:schemeClr val="tx1"/>
                </a:solidFill>
                <a:latin typeface="+mn-lt"/>
                <a:ea typeface="+mn-ea"/>
                <a:cs typeface="+mn-cs"/>
              </a:rPr>
              <a:t>These futuristic coasters will be run entirely on computers and will feature giant loops that people are only able to survive because of designs that are very carefully calculated</a:t>
            </a:r>
            <a:r>
              <a:rPr lang="en-US" dirty="0" smtClean="0"/>
              <a:t> </a:t>
            </a:r>
          </a:p>
          <a:p>
            <a:pPr>
              <a:buFontTx/>
              <a:buNone/>
            </a:pPr>
            <a:r>
              <a:rPr lang="en-US" sz="1200" kern="1200" dirty="0" smtClean="0">
                <a:solidFill>
                  <a:schemeClr val="tx1"/>
                </a:solidFill>
                <a:latin typeface="+mn-lt"/>
                <a:ea typeface="+mn-ea"/>
                <a:cs typeface="+mn-cs"/>
              </a:rPr>
              <a:t>-Another type of coaster that might be seen in the future is one that hangs upside down on the track</a:t>
            </a:r>
            <a:r>
              <a:rPr lang="en-US" dirty="0" smtClean="0"/>
              <a:t> </a:t>
            </a:r>
          </a:p>
          <a:p>
            <a:pPr>
              <a:buFontTx/>
              <a:buNone/>
            </a:pPr>
            <a:r>
              <a:rPr lang="en-US" dirty="0" smtClean="0"/>
              <a:t>(</a:t>
            </a:r>
            <a:r>
              <a:rPr lang="en-US" dirty="0" err="1" smtClean="0"/>
              <a:t>pic</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The cars will be Ridgeley attached and will not be able to swing side to side.</a:t>
            </a:r>
          </a:p>
          <a:p>
            <a:pPr>
              <a:buFontTx/>
              <a:buNone/>
            </a:pPr>
            <a:r>
              <a:rPr lang="en-US" dirty="0" smtClean="0"/>
              <a:t>-</a:t>
            </a:r>
            <a:endParaRPr lang="en-US" dirty="0"/>
          </a:p>
        </p:txBody>
      </p:sp>
      <p:sp>
        <p:nvSpPr>
          <p:cNvPr id="4" name="Slide Number Placeholder 3"/>
          <p:cNvSpPr>
            <a:spLocks noGrp="1"/>
          </p:cNvSpPr>
          <p:nvPr>
            <p:ph type="sldNum" sz="quarter" idx="10"/>
          </p:nvPr>
        </p:nvSpPr>
        <p:spPr/>
        <p:txBody>
          <a:bodyPr/>
          <a:lstStyle/>
          <a:p>
            <a:fld id="{FB99FF16-6A18-45EF-986B-361A55F72B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-One</a:t>
            </a:r>
            <a:r>
              <a:rPr lang="en-US" baseline="0" dirty="0" smtClean="0"/>
              <a:t> of the elements that makes the RC so popular is that they give the rider a sense of fear/excitement</a:t>
            </a:r>
          </a:p>
          <a:p>
            <a:r>
              <a:rPr lang="en-US" baseline="0" dirty="0" smtClean="0"/>
              <a:t>-but there tends to be some question weather the rider is actually safe</a:t>
            </a:r>
          </a:p>
          <a:p>
            <a:r>
              <a:rPr lang="en-US" baseline="0" dirty="0" smtClean="0"/>
              <a:t>-According to the </a:t>
            </a:r>
            <a:r>
              <a:rPr lang="en-US" sz="1200" kern="1200" dirty="0" smtClean="0">
                <a:solidFill>
                  <a:schemeClr val="tx1"/>
                </a:solidFill>
                <a:latin typeface="+mn-lt"/>
                <a:ea typeface="+mn-ea"/>
                <a:cs typeface="+mn-cs"/>
              </a:rPr>
              <a:t>International Association of Amusement Parks and Attractions,</a:t>
            </a:r>
            <a:r>
              <a:rPr lang="en-US" dirty="0" smtClean="0"/>
              <a:t> 335 million</a:t>
            </a:r>
            <a:r>
              <a:rPr lang="en-US" baseline="0" dirty="0" smtClean="0"/>
              <a:t> </a:t>
            </a:r>
            <a:r>
              <a:rPr lang="en-US" baseline="0" dirty="0" err="1" smtClean="0"/>
              <a:t>ppl</a:t>
            </a:r>
            <a:r>
              <a:rPr lang="en-US" baseline="0" dirty="0" smtClean="0"/>
              <a:t> </a:t>
            </a:r>
            <a:r>
              <a:rPr lang="en-US" sz="1200" kern="1200" dirty="0" smtClean="0">
                <a:solidFill>
                  <a:schemeClr val="tx1"/>
                </a:solidFill>
                <a:latin typeface="+mn-lt"/>
                <a:ea typeface="+mn-ea"/>
                <a:cs typeface="+mn-cs"/>
              </a:rPr>
              <a:t>visited U.S theme parks in 2006 and only 6,500 of those people needed medical attention due to a roller coaster</a:t>
            </a:r>
            <a:r>
              <a:rPr lang="en-US" dirty="0" smtClean="0"/>
              <a:t> </a:t>
            </a:r>
          </a:p>
          <a:p>
            <a:r>
              <a:rPr lang="en-US" dirty="0" smtClean="0"/>
              <a:t>-</a:t>
            </a:r>
            <a:r>
              <a:rPr lang="en-US" sz="1200" kern="1200" dirty="0" smtClean="0">
                <a:solidFill>
                  <a:schemeClr val="tx1"/>
                </a:solidFill>
                <a:latin typeface="+mn-lt"/>
                <a:ea typeface="+mn-ea"/>
                <a:cs typeface="+mn-cs"/>
              </a:rPr>
              <a:t>Only about 130 of these people required overnight </a:t>
            </a:r>
            <a:r>
              <a:rPr lang="en-US" sz="1200" kern="1200" dirty="0" err="1" smtClean="0">
                <a:solidFill>
                  <a:schemeClr val="tx1"/>
                </a:solidFill>
                <a:latin typeface="+mn-lt"/>
                <a:ea typeface="+mn-ea"/>
                <a:cs typeface="+mn-cs"/>
              </a:rPr>
              <a:t>hospalization</a:t>
            </a:r>
            <a:r>
              <a:rPr lang="en-US" dirty="0" smtClean="0"/>
              <a:t> </a:t>
            </a:r>
          </a:p>
          <a:p>
            <a:r>
              <a:rPr lang="en-US" dirty="0" smtClean="0"/>
              <a:t>-</a:t>
            </a:r>
            <a:r>
              <a:rPr lang="en-US" sz="1200" kern="1200" dirty="0" smtClean="0">
                <a:solidFill>
                  <a:schemeClr val="tx1"/>
                </a:solidFill>
                <a:latin typeface="+mn-lt"/>
                <a:ea typeface="+mn-ea"/>
                <a:cs typeface="+mn-cs"/>
              </a:rPr>
              <a:t>This means that the chances of getting injured on a roller coaster are one in 25 million</a:t>
            </a:r>
          </a:p>
          <a:p>
            <a:r>
              <a:rPr lang="en-US" sz="1200" kern="1200" dirty="0" smtClean="0">
                <a:solidFill>
                  <a:schemeClr val="tx1"/>
                </a:solidFill>
                <a:latin typeface="+mn-lt"/>
                <a:ea typeface="+mn-ea"/>
                <a:cs typeface="+mn-cs"/>
              </a:rPr>
              <a:t>-In 2003, the Brain Injury Institute of America released a study that stated that ‘the risk of brain injury from a roller coaster is not in the rides, but in the rider.”</a:t>
            </a:r>
            <a:r>
              <a:rPr lang="en-US" dirty="0" smtClean="0"/>
              <a:t> </a:t>
            </a:r>
          </a:p>
          <a:p>
            <a:r>
              <a:rPr lang="en-US" dirty="0" smtClean="0"/>
              <a:t>-</a:t>
            </a:r>
            <a:r>
              <a:rPr lang="en-US" sz="1200" kern="1200" dirty="0" smtClean="0">
                <a:solidFill>
                  <a:schemeClr val="tx1"/>
                </a:solidFill>
                <a:latin typeface="+mn-lt"/>
                <a:ea typeface="+mn-ea"/>
                <a:cs typeface="+mn-cs"/>
              </a:rPr>
              <a:t>This study examined six fatal injuries, and all have been caused by brain conditions that the rider had. </a:t>
            </a:r>
          </a:p>
          <a:p>
            <a:r>
              <a:rPr lang="en-US" sz="1200" kern="1200" dirty="0" smtClean="0">
                <a:solidFill>
                  <a:schemeClr val="tx1"/>
                </a:solidFill>
                <a:latin typeface="+mn-lt"/>
                <a:ea typeface="+mn-ea"/>
                <a:cs typeface="+mn-cs"/>
              </a:rPr>
              <a:t>-Roller coasters today are very reliable and safe. </a:t>
            </a:r>
          </a:p>
          <a:p>
            <a:r>
              <a:rPr lang="en-US" sz="1200" kern="1200" dirty="0" smtClean="0">
                <a:solidFill>
                  <a:schemeClr val="tx1"/>
                </a:solidFill>
                <a:latin typeface="+mn-lt"/>
                <a:ea typeface="+mn-ea"/>
                <a:cs typeface="+mn-cs"/>
              </a:rPr>
              <a:t>-The cable cord and chain on a coaster is frequently changed, usually about once a month. </a:t>
            </a:r>
          </a:p>
          <a:p>
            <a:r>
              <a:rPr lang="en-US" sz="1200" kern="1200" dirty="0" smtClean="0">
                <a:solidFill>
                  <a:schemeClr val="tx1"/>
                </a:solidFill>
                <a:latin typeface="+mn-lt"/>
                <a:ea typeface="+mn-ea"/>
                <a:cs typeface="+mn-cs"/>
              </a:rPr>
              <a:t>-Once on a coaster, a rider is either secured in place by a lap bar or an over-the-shoulder harness.</a:t>
            </a:r>
            <a:r>
              <a:rPr lang="en-US" dirty="0" smtClean="0"/>
              <a:t> </a:t>
            </a:r>
          </a:p>
          <a:p>
            <a:r>
              <a:rPr lang="en-US" dirty="0" smtClean="0"/>
              <a:t>-</a:t>
            </a:r>
            <a:r>
              <a:rPr lang="en-US" sz="1200" kern="1200" dirty="0" smtClean="0">
                <a:solidFill>
                  <a:schemeClr val="tx1"/>
                </a:solidFill>
                <a:latin typeface="+mn-lt"/>
                <a:ea typeface="+mn-ea"/>
                <a:cs typeface="+mn-cs"/>
              </a:rPr>
              <a:t>A shockingly low number of four point four deaths per year in the U.S caused are amusement park rides.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-Other fatal accidents are caused on behalf of the passenger.</a:t>
            </a:r>
          </a:p>
          <a:p>
            <a:endParaRPr lang="en-US" dirty="0" smtClean="0"/>
          </a:p>
          <a:p>
            <a:r>
              <a:rPr lang="en-US" dirty="0" smtClean="0"/>
              <a:t>-</a:t>
            </a:r>
            <a:r>
              <a:rPr lang="en-US" sz="1200" kern="1200" dirty="0" smtClean="0">
                <a:solidFill>
                  <a:schemeClr val="tx1"/>
                </a:solidFill>
                <a:latin typeface="+mn-lt"/>
                <a:ea typeface="+mn-ea"/>
                <a:cs typeface="+mn-cs"/>
              </a:rPr>
              <a:t>The cost of a roller coaster is getting increasingly higher as roller coasters become more advanced.</a:t>
            </a:r>
            <a:r>
              <a:rPr lang="en-US" dirty="0" smtClean="0"/>
              <a:t> </a:t>
            </a:r>
          </a:p>
          <a:p>
            <a:r>
              <a:rPr lang="en-US" dirty="0" smtClean="0"/>
              <a:t>-</a:t>
            </a:r>
            <a:r>
              <a:rPr lang="en-US" sz="1200" kern="1200" dirty="0" smtClean="0">
                <a:solidFill>
                  <a:schemeClr val="tx1"/>
                </a:solidFill>
                <a:latin typeface="+mn-lt"/>
                <a:ea typeface="+mn-ea"/>
                <a:cs typeface="+mn-cs"/>
              </a:rPr>
              <a:t>Six Flags Amusement Park and the Cedar Fir are the two largest independent amusement-park operations in the U.S. Each generates almost one billion dollars a year in revenue.</a:t>
            </a:r>
            <a:r>
              <a:rPr lang="en-US" dirty="0" smtClean="0"/>
              <a:t> </a:t>
            </a:r>
          </a:p>
          <a:p>
            <a:r>
              <a:rPr lang="en-US" dirty="0" smtClean="0"/>
              <a:t>-</a:t>
            </a:r>
            <a:r>
              <a:rPr lang="en-US" sz="1200" kern="1200" dirty="0" smtClean="0">
                <a:solidFill>
                  <a:schemeClr val="tx1"/>
                </a:solidFill>
                <a:latin typeface="+mn-lt"/>
                <a:ea typeface="+mn-ea"/>
                <a:cs typeface="+mn-cs"/>
              </a:rPr>
              <a:t>Some of the newest steal roller coaster cost over 20 million dollars alone just to build them. </a:t>
            </a:r>
          </a:p>
          <a:p>
            <a:r>
              <a:rPr lang="en-US" sz="1200" kern="1200" dirty="0" smtClean="0">
                <a:solidFill>
                  <a:schemeClr val="tx1"/>
                </a:solidFill>
                <a:latin typeface="+mn-lt"/>
                <a:ea typeface="+mn-ea"/>
                <a:cs typeface="+mn-cs"/>
              </a:rPr>
              <a:t>-Then there is additional cost the amusement park has to pay, such as to replace the cable or to re-paint the structure. </a:t>
            </a:r>
          </a:p>
          <a:p>
            <a:r>
              <a:rPr lang="en-US" sz="1200" kern="1200" dirty="0" smtClean="0">
                <a:solidFill>
                  <a:schemeClr val="tx1"/>
                </a:solidFill>
                <a:latin typeface="+mn-lt"/>
                <a:ea typeface="+mn-ea"/>
                <a:cs typeface="+mn-cs"/>
              </a:rPr>
              <a:t>-Cedar point is the world’s first 200 foot coaster. It costs about 45.99 dollars for one-day-admission.</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Usually the bigger, more popular parks tend to be pricier than smaller parks.</a:t>
            </a:r>
          </a:p>
          <a:p>
            <a:endParaRPr lang="en-US" dirty="0" smtClean="0"/>
          </a:p>
        </p:txBody>
      </p:sp>
      <p:sp>
        <p:nvSpPr>
          <p:cNvPr id="4" name="Slide Number Placeholder 3"/>
          <p:cNvSpPr>
            <a:spLocks noGrp="1"/>
          </p:cNvSpPr>
          <p:nvPr>
            <p:ph type="sldNum" sz="quarter" idx="10"/>
          </p:nvPr>
        </p:nvSpPr>
        <p:spPr/>
        <p:txBody>
          <a:bodyPr/>
          <a:lstStyle/>
          <a:p>
            <a:fld id="{FB99FF16-6A18-45EF-986B-361A55F72B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Click, click, click. The roller coaster slowly approaches its peak. The rider’s adrenalin is rushing; their heart is pounding out of their chest. Suddenly there is a pause, the coaster reaches the peak. The coaster then rushes downs the drop. Everyone throws their arms up and screams.  Roller coasters are thrill seeking adventure rides that are used all over the world today for a source of fear and excitement. Imagine what we would do without them?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Good</a:t>
            </a:r>
            <a:r>
              <a:rPr lang="en-US" sz="1200" kern="1200" baseline="0" dirty="0" smtClean="0">
                <a:solidFill>
                  <a:schemeClr val="tx1"/>
                </a:solidFill>
                <a:latin typeface="+mn-lt"/>
                <a:ea typeface="+mn-ea"/>
                <a:cs typeface="+mn-cs"/>
              </a:rPr>
              <a:t> morning, my name is </a:t>
            </a:r>
            <a:r>
              <a:rPr lang="en-US" sz="1200" kern="1200" baseline="0" dirty="0" err="1" smtClean="0">
                <a:solidFill>
                  <a:schemeClr val="tx1"/>
                </a:solidFill>
                <a:latin typeface="+mn-lt"/>
                <a:ea typeface="+mn-ea"/>
                <a:cs typeface="+mn-cs"/>
              </a:rPr>
              <a:t>marisa</a:t>
            </a:r>
            <a:r>
              <a:rPr lang="en-US" sz="1200" kern="1200" baseline="0" dirty="0" smtClean="0">
                <a:solidFill>
                  <a:schemeClr val="tx1"/>
                </a:solidFill>
                <a:latin typeface="+mn-lt"/>
                <a:ea typeface="+mn-ea"/>
                <a:cs typeface="+mn-cs"/>
              </a:rPr>
              <a:t> carlucci and my </a:t>
            </a:r>
            <a:r>
              <a:rPr lang="en-US" sz="1200" kern="1200" baseline="0" dirty="0" err="1" smtClean="0">
                <a:solidFill>
                  <a:schemeClr val="tx1"/>
                </a:solidFill>
                <a:latin typeface="+mn-lt"/>
                <a:ea typeface="+mn-ea"/>
                <a:cs typeface="+mn-cs"/>
              </a:rPr>
              <a:t>exhebition</a:t>
            </a:r>
            <a:r>
              <a:rPr lang="en-US" sz="1200" kern="1200" baseline="0" dirty="0" smtClean="0">
                <a:solidFill>
                  <a:schemeClr val="tx1"/>
                </a:solidFill>
                <a:latin typeface="+mn-lt"/>
                <a:ea typeface="+mn-ea"/>
                <a:cs typeface="+mn-cs"/>
              </a:rPr>
              <a:t> topic is on roller coaster.</a:t>
            </a:r>
            <a:endParaRPr lang="en-US" dirty="0"/>
          </a:p>
        </p:txBody>
      </p:sp>
      <p:sp>
        <p:nvSpPr>
          <p:cNvPr id="4" name="Slide Number Placeholder 3"/>
          <p:cNvSpPr>
            <a:spLocks noGrp="1"/>
          </p:cNvSpPr>
          <p:nvPr>
            <p:ph type="sldNum" sz="quarter" idx="10"/>
          </p:nvPr>
        </p:nvSpPr>
        <p:spPr/>
        <p:txBody>
          <a:bodyPr/>
          <a:lstStyle/>
          <a:p>
            <a:fld id="{FB99FF16-6A18-45EF-986B-361A55F72B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9FF16-6A18-45EF-986B-361A55F72B6F}" type="slidenum">
              <a:rPr lang="en-US" smtClean="0"/>
              <a:pPr/>
              <a:t>13</a:t>
            </a:fld>
            <a:endParaRPr lang="en-US"/>
          </a:p>
        </p:txBody>
      </p:sp>
    </p:spTree>
    <p:extLst>
      <p:ext uri="{BB962C8B-B14F-4D97-AF65-F5344CB8AC3E}">
        <p14:creationId xmlns:p14="http://schemas.microsoft.com/office/powerpoint/2010/main" val="210489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baseline="0" dirty="0" smtClean="0"/>
              <a:t>-17</a:t>
            </a:r>
            <a:r>
              <a:rPr lang="en-US" baseline="30000" dirty="0" smtClean="0"/>
              <a:t>th</a:t>
            </a:r>
            <a:r>
              <a:rPr lang="en-US" baseline="0" dirty="0" smtClean="0"/>
              <a:t> century Russia. </a:t>
            </a:r>
          </a:p>
          <a:p>
            <a:pPr rtl="0">
              <a:spcBef>
                <a:spcPts val="0"/>
              </a:spcBef>
              <a:spcAft>
                <a:spcPts val="0"/>
              </a:spcAft>
            </a:pPr>
            <a:r>
              <a:rPr lang="en-US" dirty="0" smtClean="0"/>
              <a:t>-huge- stretched up to 85 </a:t>
            </a:r>
            <a:r>
              <a:rPr lang="en-US" dirty="0" err="1" smtClean="0"/>
              <a:t>ft</a:t>
            </a:r>
            <a:r>
              <a:rPr lang="en-US" dirty="0" smtClean="0"/>
              <a:t> tall</a:t>
            </a:r>
          </a:p>
          <a:p>
            <a:pPr rtl="0">
              <a:spcBef>
                <a:spcPts val="0"/>
              </a:spcBef>
              <a:spcAft>
                <a:spcPts val="0"/>
              </a:spcAft>
            </a:pPr>
            <a:r>
              <a:rPr lang="en-US" baseline="0" dirty="0" smtClean="0"/>
              <a:t>-For fun: excitement/thrill to </a:t>
            </a:r>
            <a:r>
              <a:rPr lang="en-US" baseline="0" dirty="0" err="1" smtClean="0"/>
              <a:t>ppl</a:t>
            </a:r>
            <a:endParaRPr lang="en-US" baseline="0" dirty="0" smtClean="0"/>
          </a:p>
          <a:p>
            <a:pPr rtl="0">
              <a:spcBef>
                <a:spcPts val="0"/>
              </a:spcBef>
              <a:spcAft>
                <a:spcPts val="0"/>
              </a:spcAft>
            </a:pPr>
            <a:r>
              <a:rPr lang="en-US" b="0" i="0" u="none" strike="noStrike" dirty="0" smtClean="0">
                <a:solidFill>
                  <a:srgbClr val="000000"/>
                </a:solidFill>
                <a:effectLst/>
                <a:latin typeface="Times New Roman"/>
              </a:rPr>
              <a:t>-tall wooden structure coated with ice over a long sloping ramp.</a:t>
            </a:r>
          </a:p>
          <a:p>
            <a:pPr rtl="0">
              <a:spcBef>
                <a:spcPts val="0"/>
              </a:spcBef>
              <a:spcAft>
                <a:spcPts val="0"/>
              </a:spcAft>
            </a:pPr>
            <a:r>
              <a:rPr lang="en-US" b="0" i="0" u="none" strike="noStrike" dirty="0" smtClean="0">
                <a:solidFill>
                  <a:srgbClr val="000000"/>
                </a:solidFill>
                <a:effectLst/>
                <a:latin typeface="Times New Roman"/>
              </a:rPr>
              <a:t>-There was a staircase that led to the launch area.</a:t>
            </a:r>
          </a:p>
          <a:p>
            <a:pPr rtl="0">
              <a:spcBef>
                <a:spcPts val="0"/>
              </a:spcBef>
              <a:spcAft>
                <a:spcPts val="0"/>
              </a:spcAft>
            </a:pPr>
            <a:r>
              <a:rPr lang="en-US" b="0" i="0" u="none" strike="noStrike" dirty="0" smtClean="0">
                <a:solidFill>
                  <a:srgbClr val="000000"/>
                </a:solidFill>
                <a:effectLst/>
                <a:latin typeface="Times New Roman"/>
              </a:rPr>
              <a:t>-Rider road in sled made of ice- occasionally wood.</a:t>
            </a:r>
          </a:p>
          <a:p>
            <a:pPr rtl="0">
              <a:spcBef>
                <a:spcPts val="0"/>
              </a:spcBef>
              <a:spcAft>
                <a:spcPts val="0"/>
              </a:spcAft>
            </a:pPr>
            <a:r>
              <a:rPr lang="en-US" b="0" i="0" u="none" strike="noStrike" dirty="0" smtClean="0">
                <a:solidFill>
                  <a:srgbClr val="000000"/>
                </a:solidFill>
                <a:effectLst/>
                <a:latin typeface="Times New Roman"/>
              </a:rPr>
              <a:t>-There was a rope drilled through the ice block, acting as a handle for the rider to hold onto.</a:t>
            </a:r>
          </a:p>
          <a:p>
            <a:pPr rtl="0">
              <a:spcBef>
                <a:spcPts val="0"/>
              </a:spcBef>
              <a:spcAft>
                <a:spcPts val="0"/>
              </a:spcAft>
            </a:pPr>
            <a:r>
              <a:rPr lang="en-US" b="0" i="0" u="none" strike="noStrike" dirty="0" smtClean="0">
                <a:solidFill>
                  <a:srgbClr val="000000"/>
                </a:solidFill>
                <a:effectLst/>
                <a:latin typeface="Times New Roman"/>
              </a:rPr>
              <a:t>-top of sled- fur or hay was placed. </a:t>
            </a:r>
          </a:p>
          <a:p>
            <a:pPr rtl="0">
              <a:spcBef>
                <a:spcPts val="0"/>
              </a:spcBef>
              <a:spcAft>
                <a:spcPts val="0"/>
              </a:spcAft>
            </a:pPr>
            <a:r>
              <a:rPr lang="en-US" b="0" i="0" u="none" strike="noStrike" dirty="0" smtClean="0">
                <a:solidFill>
                  <a:srgbClr val="000000"/>
                </a:solidFill>
                <a:effectLst/>
                <a:latin typeface="Times New Roman"/>
              </a:rPr>
              <a:t>-At end of the slide, pile of sand was placed to slow rider down</a:t>
            </a:r>
            <a:r>
              <a:rPr lang="en-US" b="0" i="0" u="none" strike="noStrike" baseline="0" dirty="0" smtClean="0">
                <a:solidFill>
                  <a:srgbClr val="000000"/>
                </a:solidFill>
                <a:effectLst/>
                <a:latin typeface="Times New Roman"/>
              </a:rPr>
              <a:t> &amp;</a:t>
            </a:r>
            <a:r>
              <a:rPr lang="en-US" b="0" i="0" u="none" strike="noStrike" dirty="0" smtClean="0">
                <a:solidFill>
                  <a:srgbClr val="000000"/>
                </a:solidFill>
                <a:effectLst/>
                <a:latin typeface="Times New Roman"/>
              </a:rPr>
              <a:t> to prevent them from crashing/getting injured. </a:t>
            </a:r>
          </a:p>
          <a:p>
            <a:pPr rtl="0">
              <a:spcBef>
                <a:spcPts val="0"/>
              </a:spcBef>
              <a:spcAft>
                <a:spcPts val="0"/>
              </a:spcAft>
            </a:pPr>
            <a:r>
              <a:rPr lang="en-US" b="0" i="0" u="none" strike="noStrike" dirty="0" smtClean="0">
                <a:solidFill>
                  <a:srgbClr val="000000"/>
                </a:solidFill>
                <a:effectLst/>
                <a:latin typeface="Times New Roman"/>
              </a:rPr>
              <a:t>-Occasionally bumps added at the end of slide</a:t>
            </a:r>
          </a:p>
          <a:p>
            <a:pPr rtl="0">
              <a:spcBef>
                <a:spcPts val="0"/>
              </a:spcBef>
              <a:spcAft>
                <a:spcPts val="0"/>
              </a:spcAft>
            </a:pPr>
            <a:r>
              <a:rPr lang="en-US" b="0" i="0" u="none" strike="noStrike" dirty="0" smtClean="0">
                <a:solidFill>
                  <a:srgbClr val="000000"/>
                </a:solidFill>
                <a:effectLst/>
                <a:latin typeface="Times New Roman"/>
              </a:rPr>
              <a:t>-The slides were placed in parallel pairs, but they were facing opposite directions so that when the rider reached the end of one slide they could take the staircase right up to the other. </a:t>
            </a:r>
          </a:p>
          <a:p>
            <a:pPr rtl="0">
              <a:spcBef>
                <a:spcPts val="0"/>
              </a:spcBef>
              <a:spcAft>
                <a:spcPts val="0"/>
              </a:spcAft>
            </a:pPr>
            <a:r>
              <a:rPr lang="en-US" b="0" i="0" u="none" strike="noStrike" dirty="0" smtClean="0">
                <a:solidFill>
                  <a:srgbClr val="000000"/>
                </a:solidFill>
                <a:effectLst/>
                <a:latin typeface="Times New Roman"/>
              </a:rPr>
              <a:t>-Although very popular and entertaining they were also dangerous.</a:t>
            </a:r>
          </a:p>
          <a:p>
            <a:pPr rtl="0">
              <a:spcBef>
                <a:spcPts val="0"/>
              </a:spcBef>
              <a:spcAft>
                <a:spcPts val="0"/>
              </a:spcAft>
            </a:pPr>
            <a:r>
              <a:rPr lang="en-US" b="0" i="0" u="none" strike="noStrike" dirty="0" smtClean="0">
                <a:solidFill>
                  <a:srgbClr val="000000"/>
                </a:solidFill>
                <a:effectLst/>
                <a:latin typeface="Times New Roman"/>
              </a:rPr>
              <a:t>-Took</a:t>
            </a:r>
            <a:r>
              <a:rPr lang="en-US" b="0" i="0" u="none" strike="noStrike" baseline="0" dirty="0" smtClean="0">
                <a:solidFill>
                  <a:srgbClr val="000000"/>
                </a:solidFill>
                <a:effectLst/>
                <a:latin typeface="Times New Roman"/>
              </a:rPr>
              <a:t> lots of </a:t>
            </a:r>
            <a:r>
              <a:rPr lang="en-US" b="0" i="0" u="none" strike="noStrike" baseline="0" dirty="0" err="1" smtClean="0">
                <a:solidFill>
                  <a:srgbClr val="000000"/>
                </a:solidFill>
                <a:effectLst/>
                <a:latin typeface="Times New Roman"/>
              </a:rPr>
              <a:t>ajility</a:t>
            </a:r>
            <a:r>
              <a:rPr lang="en-US" b="0" i="0" u="none" strike="noStrike" baseline="0" dirty="0" smtClean="0">
                <a:solidFill>
                  <a:srgbClr val="000000"/>
                </a:solidFill>
                <a:effectLst/>
                <a:latin typeface="Times New Roman"/>
              </a:rPr>
              <a:t> &amp; </a:t>
            </a:r>
            <a:r>
              <a:rPr lang="en-US" b="0" i="0" u="none" strike="noStrike" baseline="0" dirty="0" err="1" smtClean="0">
                <a:solidFill>
                  <a:srgbClr val="000000"/>
                </a:solidFill>
                <a:effectLst/>
                <a:latin typeface="Times New Roman"/>
              </a:rPr>
              <a:t>cordinanetion</a:t>
            </a:r>
            <a:endParaRPr lang="en-US" b="0" i="0" u="none" strike="noStrike" baseline="0" dirty="0" smtClean="0">
              <a:solidFill>
                <a:srgbClr val="000000"/>
              </a:solidFill>
              <a:effectLst/>
              <a:latin typeface="Times New Roman"/>
            </a:endParaRPr>
          </a:p>
          <a:p>
            <a:pPr rtl="0">
              <a:spcBef>
                <a:spcPts val="0"/>
              </a:spcBef>
              <a:spcAft>
                <a:spcPts val="0"/>
              </a:spcAft>
            </a:pPr>
            <a:r>
              <a:rPr lang="en-US" b="0" i="0" u="none" strike="noStrike" baseline="0" dirty="0" smtClean="0">
                <a:solidFill>
                  <a:srgbClr val="000000"/>
                </a:solidFill>
                <a:effectLst/>
                <a:latin typeface="Times New Roman"/>
              </a:rPr>
              <a:t>-Accidents were common</a:t>
            </a:r>
          </a:p>
          <a:p>
            <a:pPr rtl="0">
              <a:spcBef>
                <a:spcPts val="0"/>
              </a:spcBef>
              <a:spcAft>
                <a:spcPts val="0"/>
              </a:spcAft>
            </a:pPr>
            <a:r>
              <a:rPr lang="en-US" b="0" i="0" u="none" strike="noStrike" dirty="0" smtClean="0">
                <a:solidFill>
                  <a:srgbClr val="000000"/>
                </a:solidFill>
                <a:effectLst/>
                <a:latin typeface="Times New Roman"/>
              </a:rPr>
              <a:t>-These ice slides were most popular during winter festivals. </a:t>
            </a:r>
          </a:p>
          <a:p>
            <a:pPr rtl="0">
              <a:spcBef>
                <a:spcPts val="0"/>
              </a:spcBef>
              <a:spcAft>
                <a:spcPts val="0"/>
              </a:spcAft>
            </a:pPr>
            <a:r>
              <a:rPr lang="en-US" b="0" i="0" u="none" strike="noStrike" dirty="0" smtClean="0">
                <a:solidFill>
                  <a:srgbClr val="000000"/>
                </a:solidFill>
                <a:effectLst/>
                <a:latin typeface="Times New Roman"/>
              </a:rPr>
              <a:t>-Catherine the great enjoyed riding on ice slides, she even had some private slides built on her own property. </a:t>
            </a:r>
          </a:p>
          <a:p>
            <a:pPr rtl="0">
              <a:spcBef>
                <a:spcPts val="0"/>
              </a:spcBef>
              <a:spcAft>
                <a:spcPts val="0"/>
              </a:spcAft>
            </a:pPr>
            <a:r>
              <a:rPr lang="en-US" b="0" i="0" u="none" strike="noStrike" dirty="0" smtClean="0">
                <a:solidFill>
                  <a:srgbClr val="000000"/>
                </a:solidFill>
                <a:effectLst/>
                <a:latin typeface="Times New Roman"/>
              </a:rPr>
              <a:t>-During the time Russian ice slides were popular, a French businessman decided to take the idea and pursue it in France.</a:t>
            </a:r>
            <a:endParaRPr lang="en-US" b="0" dirty="0" smtClean="0">
              <a:effectLst/>
            </a:endParaRPr>
          </a:p>
        </p:txBody>
      </p:sp>
      <p:sp>
        <p:nvSpPr>
          <p:cNvPr id="4" name="Slide Number Placeholder 3"/>
          <p:cNvSpPr>
            <a:spLocks noGrp="1"/>
          </p:cNvSpPr>
          <p:nvPr>
            <p:ph type="sldNum" sz="quarter" idx="10"/>
          </p:nvPr>
        </p:nvSpPr>
        <p:spPr/>
        <p:txBody>
          <a:bodyPr/>
          <a:lstStyle/>
          <a:p>
            <a:fld id="{FB99FF16-6A18-45EF-986B-361A55F72B6F}" type="slidenum">
              <a:rPr lang="en-US" smtClean="0"/>
              <a:pPr/>
              <a:t>2</a:t>
            </a:fld>
            <a:endParaRPr lang="en-US"/>
          </a:p>
        </p:txBody>
      </p:sp>
    </p:spTree>
    <p:extLst>
      <p:ext uri="{BB962C8B-B14F-4D97-AF65-F5344CB8AC3E}">
        <p14:creationId xmlns:p14="http://schemas.microsoft.com/office/powerpoint/2010/main" val="47200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smtClean="0"/>
              <a:t>-A French business man took the idea of ice slides and attempted</a:t>
            </a:r>
            <a:r>
              <a:rPr lang="en-US" baseline="0" dirty="0" smtClean="0"/>
              <a:t> to build them in France.</a:t>
            </a:r>
          </a:p>
          <a:p>
            <a:pPr rtl="0">
              <a:spcBef>
                <a:spcPts val="0"/>
              </a:spcBef>
              <a:spcAft>
                <a:spcPts val="0"/>
              </a:spcAft>
              <a:buFontTx/>
              <a:buChar char="-"/>
            </a:pPr>
            <a:r>
              <a:rPr lang="en-US" dirty="0" smtClean="0"/>
              <a:t>Name</a:t>
            </a:r>
            <a:r>
              <a:rPr lang="en-US" baseline="0" dirty="0" smtClean="0"/>
              <a:t> is</a:t>
            </a:r>
            <a:r>
              <a:rPr lang="en-US" dirty="0" smtClean="0"/>
              <a:t> unknown. </a:t>
            </a:r>
          </a:p>
          <a:p>
            <a:pPr rtl="0">
              <a:spcBef>
                <a:spcPts val="0"/>
              </a:spcBef>
              <a:spcAft>
                <a:spcPts val="0"/>
              </a:spcAft>
              <a:buFontTx/>
              <a:buChar char="-"/>
            </a:pPr>
            <a:r>
              <a:rPr lang="en-US" dirty="0" smtClean="0"/>
              <a:t>He wasn’t</a:t>
            </a:r>
            <a:r>
              <a:rPr lang="en-US" baseline="0" dirty="0" smtClean="0"/>
              <a:t> successful, the weather was too warm for the ice slides. </a:t>
            </a:r>
          </a:p>
          <a:p>
            <a:pPr rtl="0">
              <a:spcBef>
                <a:spcPts val="0"/>
              </a:spcBef>
              <a:spcAft>
                <a:spcPts val="0"/>
              </a:spcAft>
              <a:buFontTx/>
              <a:buChar char="-"/>
            </a:pPr>
            <a:r>
              <a:rPr lang="en-US" baseline="0" dirty="0" smtClean="0"/>
              <a:t>Ice on the slides started to melt. </a:t>
            </a:r>
            <a:r>
              <a:rPr lang="en-US" b="0" i="0" u="none" strike="noStrike" dirty="0" smtClean="0">
                <a:solidFill>
                  <a:srgbClr val="000000"/>
                </a:solidFill>
                <a:effectLst/>
                <a:latin typeface="Times New Roman"/>
              </a:rPr>
              <a:t>Some residents even called this a “</a:t>
            </a:r>
            <a:r>
              <a:rPr lang="en-US" b="0" i="0" u="none" strike="noStrike" dirty="0" err="1" smtClean="0">
                <a:solidFill>
                  <a:srgbClr val="000000"/>
                </a:solidFill>
                <a:effectLst/>
                <a:latin typeface="Times New Roman"/>
              </a:rPr>
              <a:t>slurpee</a:t>
            </a:r>
            <a:r>
              <a:rPr lang="en-US" b="0" i="0" u="none" strike="noStrike" dirty="0" smtClean="0">
                <a:solidFill>
                  <a:srgbClr val="000000"/>
                </a:solidFill>
                <a:effectLst/>
                <a:latin typeface="Times New Roman"/>
              </a:rPr>
              <a:t> slide</a:t>
            </a:r>
            <a:r>
              <a:rPr lang="en-US" b="0" i="0" u="none" strike="noStrike" baseline="0" dirty="0" smtClean="0">
                <a:solidFill>
                  <a:srgbClr val="000000"/>
                </a:solidFill>
                <a:effectLst/>
                <a:latin typeface="Times New Roman"/>
              </a:rPr>
              <a:t> </a:t>
            </a:r>
            <a:r>
              <a:rPr lang="en-US" b="0" i="0" u="none" strike="noStrike" dirty="0" smtClean="0">
                <a:solidFill>
                  <a:srgbClr val="000000"/>
                </a:solidFill>
                <a:effectLst/>
                <a:latin typeface="Times New Roman"/>
              </a:rPr>
              <a:t>in mockery of the ice slide. </a:t>
            </a:r>
          </a:p>
          <a:p>
            <a:pPr rtl="0">
              <a:spcBef>
                <a:spcPts val="0"/>
              </a:spcBef>
              <a:spcAft>
                <a:spcPts val="0"/>
              </a:spcAft>
              <a:buFontTx/>
              <a:buChar char="-"/>
            </a:pPr>
            <a:r>
              <a:rPr lang="en-US" b="0" i="0" u="none" strike="noStrike" dirty="0" smtClean="0">
                <a:solidFill>
                  <a:srgbClr val="000000"/>
                </a:solidFill>
                <a:effectLst/>
                <a:latin typeface="Times New Roman"/>
              </a:rPr>
              <a:t>French businessman was not discouraged. </a:t>
            </a:r>
          </a:p>
          <a:p>
            <a:pPr rtl="0">
              <a:spcBef>
                <a:spcPts val="0"/>
              </a:spcBef>
              <a:spcAft>
                <a:spcPts val="0"/>
              </a:spcAft>
              <a:buFontTx/>
              <a:buChar char="-"/>
            </a:pPr>
            <a:r>
              <a:rPr lang="en-US" b="0" i="0" u="none" strike="noStrike" dirty="0" smtClean="0">
                <a:solidFill>
                  <a:srgbClr val="000000"/>
                </a:solidFill>
                <a:effectLst/>
                <a:latin typeface="Times New Roman"/>
              </a:rPr>
              <a:t>The disaster of the mushy wet ride inspired the next step of the evolution of roller coaster. </a:t>
            </a:r>
          </a:p>
          <a:p>
            <a:pPr rtl="0">
              <a:spcBef>
                <a:spcPts val="0"/>
              </a:spcBef>
              <a:spcAft>
                <a:spcPts val="0"/>
              </a:spcAft>
              <a:buFontTx/>
              <a:buChar char="-"/>
            </a:pPr>
            <a:r>
              <a:rPr lang="en-US" b="0" i="0" u="none" strike="noStrike" dirty="0" smtClean="0">
                <a:solidFill>
                  <a:srgbClr val="000000"/>
                </a:solidFill>
                <a:effectLst/>
                <a:latin typeface="Times New Roman"/>
              </a:rPr>
              <a:t>He made the decision to build an all-weatherproof version of the Russian slide. </a:t>
            </a:r>
          </a:p>
          <a:p>
            <a:pPr rtl="0">
              <a:spcBef>
                <a:spcPts val="0"/>
              </a:spcBef>
              <a:spcAft>
                <a:spcPts val="0"/>
              </a:spcAft>
              <a:buFontTx/>
              <a:buChar char="-"/>
            </a:pPr>
            <a:r>
              <a:rPr lang="en-US" b="0" i="0" u="none" strike="noStrike" dirty="0" smtClean="0">
                <a:solidFill>
                  <a:srgbClr val="000000"/>
                </a:solidFill>
                <a:effectLst/>
                <a:latin typeface="Times New Roman"/>
              </a:rPr>
              <a:t>Made of waxed wooden slopes &amp; hills. </a:t>
            </a:r>
          </a:p>
          <a:p>
            <a:pPr rtl="0">
              <a:spcBef>
                <a:spcPts val="0"/>
              </a:spcBef>
              <a:spcAft>
                <a:spcPts val="0"/>
              </a:spcAft>
              <a:buFontTx/>
              <a:buChar char="-"/>
            </a:pPr>
            <a:r>
              <a:rPr lang="en-US" b="0" i="0" u="none" strike="noStrike" dirty="0" smtClean="0">
                <a:solidFill>
                  <a:srgbClr val="000000"/>
                </a:solidFill>
                <a:effectLst/>
                <a:latin typeface="Times New Roman"/>
              </a:rPr>
              <a:t>The sled that went along with this weatherproof slide was a wood sled with rollers on the bottom.</a:t>
            </a:r>
          </a:p>
          <a:p>
            <a:pPr rtl="0">
              <a:spcBef>
                <a:spcPts val="0"/>
              </a:spcBef>
              <a:spcAft>
                <a:spcPts val="0"/>
              </a:spcAft>
              <a:buFontTx/>
              <a:buChar char="-"/>
            </a:pPr>
            <a:r>
              <a:rPr lang="en-US" b="0" i="0" u="none" strike="noStrike" dirty="0" smtClean="0">
                <a:solidFill>
                  <a:srgbClr val="000000"/>
                </a:solidFill>
                <a:effectLst/>
                <a:latin typeface="Times New Roman"/>
              </a:rPr>
              <a:t>Skill was also needed to drive these sleds, just like the ones in Russia, so accidents were just as common. </a:t>
            </a:r>
          </a:p>
          <a:p>
            <a:pPr rtl="0">
              <a:spcBef>
                <a:spcPts val="0"/>
              </a:spcBef>
              <a:spcAft>
                <a:spcPts val="0"/>
              </a:spcAft>
              <a:buFontTx/>
              <a:buChar char="-"/>
            </a:pPr>
            <a:r>
              <a:rPr lang="en-US" b="0" i="0" u="none" strike="noStrike" dirty="0" smtClean="0">
                <a:solidFill>
                  <a:srgbClr val="000000"/>
                </a:solidFill>
                <a:effectLst/>
                <a:latin typeface="Times New Roman"/>
              </a:rPr>
              <a:t>Strangely, the more accidents these early French rides had, the more people were drawn to them. </a:t>
            </a:r>
          </a:p>
          <a:p>
            <a:pPr rtl="0">
              <a:spcBef>
                <a:spcPts val="0"/>
              </a:spcBef>
              <a:spcAft>
                <a:spcPts val="0"/>
              </a:spcAft>
              <a:buFontTx/>
              <a:buChar char="-"/>
            </a:pPr>
            <a:r>
              <a:rPr lang="en-US" b="0" i="0" u="none" strike="noStrike" dirty="0" smtClean="0">
                <a:solidFill>
                  <a:srgbClr val="000000"/>
                </a:solidFill>
                <a:effectLst/>
                <a:latin typeface="Times New Roman"/>
              </a:rPr>
              <a:t>The wealthier class of people in Russia had private indoor models built. </a:t>
            </a:r>
          </a:p>
          <a:p>
            <a:pPr rtl="0">
              <a:spcBef>
                <a:spcPts val="0"/>
              </a:spcBef>
              <a:spcAft>
                <a:spcPts val="0"/>
              </a:spcAft>
              <a:buFontTx/>
              <a:buChar char="-"/>
            </a:pPr>
            <a:r>
              <a:rPr lang="en-US" b="0" i="0" u="none" strike="noStrike" dirty="0" smtClean="0">
                <a:solidFill>
                  <a:srgbClr val="000000"/>
                </a:solidFill>
                <a:effectLst/>
                <a:latin typeface="Times New Roman"/>
              </a:rPr>
              <a:t>The accidents on the rides were too much of a problem, so that’s when the idea of a track came upon them.</a:t>
            </a:r>
          </a:p>
          <a:p>
            <a:pPr rtl="0">
              <a:spcBef>
                <a:spcPts val="0"/>
              </a:spcBef>
              <a:spcAft>
                <a:spcPts val="0"/>
              </a:spcAft>
              <a:buFontTx/>
              <a:buChar char="-"/>
            </a:pPr>
            <a:r>
              <a:rPr lang="en-US" b="0" i="0" u="none" strike="noStrike" dirty="0" smtClean="0">
                <a:solidFill>
                  <a:srgbClr val="000000"/>
                </a:solidFill>
                <a:effectLst/>
                <a:latin typeface="Times New Roman"/>
              </a:rPr>
              <a:t> In 1817 a ride that locked the sleds was made. The solution to all these accidents finally came upon them. </a:t>
            </a:r>
          </a:p>
          <a:p>
            <a:pPr rtl="0">
              <a:spcBef>
                <a:spcPts val="0"/>
              </a:spcBef>
              <a:spcAft>
                <a:spcPts val="0"/>
              </a:spcAft>
              <a:buFontTx/>
              <a:buChar char="-"/>
            </a:pPr>
            <a:r>
              <a:rPr lang="en-US" b="0" i="0" u="none" strike="noStrike" dirty="0" smtClean="0">
                <a:solidFill>
                  <a:srgbClr val="000000"/>
                </a:solidFill>
                <a:effectLst/>
                <a:latin typeface="Times New Roman"/>
              </a:rPr>
              <a:t>It was named, Les </a:t>
            </a:r>
            <a:r>
              <a:rPr lang="en-US" b="0" i="0" u="none" strike="noStrike" dirty="0" err="1" smtClean="0">
                <a:solidFill>
                  <a:srgbClr val="000000"/>
                </a:solidFill>
                <a:effectLst/>
                <a:latin typeface="Times New Roman"/>
              </a:rPr>
              <a:t>Montagues</a:t>
            </a:r>
            <a:r>
              <a:rPr lang="en-US" b="0" i="0" u="none" strike="noStrike" dirty="0" smtClean="0">
                <a:solidFill>
                  <a:srgbClr val="000000"/>
                </a:solidFill>
                <a:effectLst/>
                <a:latin typeface="Times New Roman"/>
              </a:rPr>
              <a:t> </a:t>
            </a:r>
            <a:r>
              <a:rPr lang="en-US" b="0" i="0" u="none" strike="noStrike" dirty="0" err="1" smtClean="0">
                <a:solidFill>
                  <a:srgbClr val="000000"/>
                </a:solidFill>
                <a:effectLst/>
                <a:latin typeface="Times New Roman"/>
              </a:rPr>
              <a:t>Russes</a:t>
            </a:r>
            <a:r>
              <a:rPr lang="en-US" b="0" i="0" u="none" strike="noStrike" dirty="0" smtClean="0">
                <a:solidFill>
                  <a:srgbClr val="000000"/>
                </a:solidFill>
                <a:effectLst/>
                <a:latin typeface="Times New Roman"/>
              </a:rPr>
              <a:t> a </a:t>
            </a:r>
            <a:r>
              <a:rPr lang="en-US" b="0" i="0" u="none" strike="noStrike" dirty="0" err="1" smtClean="0">
                <a:solidFill>
                  <a:srgbClr val="000000"/>
                </a:solidFill>
                <a:effectLst/>
                <a:latin typeface="Times New Roman"/>
              </a:rPr>
              <a:t>Bellevilles</a:t>
            </a:r>
            <a:r>
              <a:rPr lang="en-US" b="0" i="0" u="none" strike="noStrike" dirty="0" smtClean="0">
                <a:solidFill>
                  <a:srgbClr val="000000"/>
                </a:solidFill>
                <a:effectLst/>
                <a:latin typeface="Times New Roman"/>
              </a:rPr>
              <a:t>. </a:t>
            </a:r>
          </a:p>
          <a:p>
            <a:pPr rtl="0">
              <a:spcBef>
                <a:spcPts val="0"/>
              </a:spcBef>
              <a:spcAft>
                <a:spcPts val="0"/>
              </a:spcAft>
              <a:buFontTx/>
              <a:buChar char="-"/>
            </a:pPr>
            <a:r>
              <a:rPr lang="en-US" b="0" i="0" u="none" strike="noStrike" dirty="0" smtClean="0">
                <a:solidFill>
                  <a:srgbClr val="000000"/>
                </a:solidFill>
                <a:effectLst/>
                <a:latin typeface="Times New Roman"/>
              </a:rPr>
              <a:t>This ride was the world’s very first roller coaster.</a:t>
            </a:r>
            <a:endParaRPr lang="en-US" b="0" dirty="0" smtClean="0">
              <a:effectLst/>
            </a:endParaRPr>
          </a:p>
        </p:txBody>
      </p:sp>
      <p:sp>
        <p:nvSpPr>
          <p:cNvPr id="4" name="Slide Number Placeholder 3"/>
          <p:cNvSpPr>
            <a:spLocks noGrp="1"/>
          </p:cNvSpPr>
          <p:nvPr>
            <p:ph type="sldNum" sz="quarter" idx="10"/>
          </p:nvPr>
        </p:nvSpPr>
        <p:spPr/>
        <p:txBody>
          <a:bodyPr/>
          <a:lstStyle/>
          <a:p>
            <a:fld id="{FB99FF16-6A18-45EF-986B-361A55F72B6F}" type="slidenum">
              <a:rPr lang="en-US" smtClean="0"/>
              <a:pPr/>
              <a:t>3</a:t>
            </a:fld>
            <a:endParaRPr lang="en-US"/>
          </a:p>
        </p:txBody>
      </p:sp>
    </p:spTree>
    <p:extLst>
      <p:ext uri="{BB962C8B-B14F-4D97-AF65-F5344CB8AC3E}">
        <p14:creationId xmlns:p14="http://schemas.microsoft.com/office/powerpoint/2010/main" val="326226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b="0" i="0" u="none" strike="noStrike" dirty="0" smtClean="0">
                <a:solidFill>
                  <a:srgbClr val="000000"/>
                </a:solidFill>
                <a:effectLst/>
                <a:latin typeface="Times New Roman"/>
              </a:rPr>
              <a:t>-The Mauch Chunk Railway was the American beginnings of the roller coaster. </a:t>
            </a:r>
          </a:p>
          <a:p>
            <a:pPr rtl="0">
              <a:spcBef>
                <a:spcPts val="0"/>
              </a:spcBef>
              <a:spcAft>
                <a:spcPts val="0"/>
              </a:spcAft>
            </a:pPr>
            <a:r>
              <a:rPr lang="en-US" b="0" i="0" u="none" strike="noStrike" dirty="0" smtClean="0">
                <a:solidFill>
                  <a:srgbClr val="000000"/>
                </a:solidFill>
                <a:effectLst/>
                <a:latin typeface="Times New Roman"/>
              </a:rPr>
              <a:t>-Started out as a transportation system for the coal mining industry. </a:t>
            </a:r>
          </a:p>
          <a:p>
            <a:pPr rtl="0">
              <a:spcBef>
                <a:spcPts val="0"/>
              </a:spcBef>
              <a:spcAft>
                <a:spcPts val="0"/>
              </a:spcAft>
            </a:pPr>
            <a:r>
              <a:rPr lang="en-US" b="0" i="0" u="none" strike="noStrike" dirty="0" smtClean="0">
                <a:solidFill>
                  <a:srgbClr val="000000"/>
                </a:solidFill>
                <a:effectLst/>
                <a:latin typeface="Times New Roman"/>
              </a:rPr>
              <a:t>-Coal mines in the area had one problem, how to cheaply and effectively transport the coal from mines on the top of the mountain, to the port in </a:t>
            </a:r>
            <a:r>
              <a:rPr lang="en-US" b="0" i="0" u="none" strike="noStrike" dirty="0" err="1" smtClean="0">
                <a:solidFill>
                  <a:srgbClr val="000000"/>
                </a:solidFill>
                <a:effectLst/>
                <a:latin typeface="Times New Roman"/>
              </a:rPr>
              <a:t>Mauch</a:t>
            </a:r>
            <a:r>
              <a:rPr lang="en-US" b="0" i="0" u="none" strike="noStrike" dirty="0" smtClean="0">
                <a:solidFill>
                  <a:srgbClr val="000000"/>
                </a:solidFill>
                <a:effectLst/>
                <a:latin typeface="Times New Roman"/>
              </a:rPr>
              <a:t> Chunk.</a:t>
            </a:r>
          </a:p>
          <a:p>
            <a:pPr rtl="0">
              <a:spcBef>
                <a:spcPts val="0"/>
              </a:spcBef>
              <a:spcAft>
                <a:spcPts val="0"/>
              </a:spcAft>
            </a:pPr>
            <a:r>
              <a:rPr lang="en-US" b="0" i="0" u="none" strike="noStrike" dirty="0" smtClean="0">
                <a:solidFill>
                  <a:srgbClr val="000000"/>
                </a:solidFill>
                <a:effectLst/>
                <a:latin typeface="Times New Roman"/>
              </a:rPr>
              <a:t> -to solve this transportation problem, a railway was then built. </a:t>
            </a:r>
          </a:p>
          <a:p>
            <a:pPr rtl="0">
              <a:spcBef>
                <a:spcPts val="0"/>
              </a:spcBef>
              <a:spcAft>
                <a:spcPts val="0"/>
              </a:spcAft>
            </a:pPr>
            <a:r>
              <a:rPr lang="en-US" b="0" i="0" u="none" strike="noStrike" dirty="0" smtClean="0">
                <a:solidFill>
                  <a:srgbClr val="000000"/>
                </a:solidFill>
                <a:effectLst/>
                <a:latin typeface="Times New Roman"/>
              </a:rPr>
              <a:t>-The track went 18 miles down hill and the carts traveled purely by gravity. </a:t>
            </a:r>
          </a:p>
          <a:p>
            <a:pPr rtl="0">
              <a:spcBef>
                <a:spcPts val="0"/>
              </a:spcBef>
              <a:spcAft>
                <a:spcPts val="0"/>
              </a:spcAft>
            </a:pPr>
            <a:r>
              <a:rPr lang="en-US" b="0" i="0" u="none" strike="noStrike" dirty="0" smtClean="0">
                <a:solidFill>
                  <a:srgbClr val="000000"/>
                </a:solidFill>
                <a:effectLst/>
                <a:latin typeface="Times New Roman"/>
              </a:rPr>
              <a:t>-The only thing that the workers had to do was load the cars with coal then push them off the top of the mountain. </a:t>
            </a:r>
          </a:p>
          <a:p>
            <a:pPr rtl="0">
              <a:spcBef>
                <a:spcPts val="0"/>
              </a:spcBef>
              <a:spcAft>
                <a:spcPts val="0"/>
              </a:spcAft>
            </a:pPr>
            <a:r>
              <a:rPr lang="en-US" b="0" i="0" u="none" strike="noStrike" dirty="0" smtClean="0">
                <a:solidFill>
                  <a:srgbClr val="000000"/>
                </a:solidFill>
                <a:effectLst/>
                <a:latin typeface="Times New Roman"/>
              </a:rPr>
              <a:t>-To haul the empty carts back to the top of the track, mules were employed.</a:t>
            </a:r>
            <a:r>
              <a:rPr lang="en-US" b="0" i="0" u="none" strike="noStrike" baseline="0" dirty="0" smtClean="0">
                <a:solidFill>
                  <a:schemeClr val="tx1"/>
                </a:solidFill>
                <a:effectLst/>
                <a:latin typeface="+mn-lt"/>
              </a:rPr>
              <a:t> </a:t>
            </a:r>
          </a:p>
          <a:p>
            <a:pPr rtl="0">
              <a:spcBef>
                <a:spcPts val="0"/>
              </a:spcBef>
              <a:spcAft>
                <a:spcPts val="0"/>
              </a:spcAft>
            </a:pPr>
            <a:r>
              <a:rPr lang="en-US" b="0" i="0" u="none" strike="noStrike" baseline="0" dirty="0" smtClean="0">
                <a:solidFill>
                  <a:schemeClr val="tx1"/>
                </a:solidFill>
                <a:effectLst/>
                <a:latin typeface="+mn-lt"/>
              </a:rPr>
              <a:t>-</a:t>
            </a:r>
            <a:r>
              <a:rPr lang="en-US" b="0" i="0" u="none" strike="noStrike" dirty="0" smtClean="0">
                <a:solidFill>
                  <a:srgbClr val="000000"/>
                </a:solidFill>
                <a:effectLst/>
                <a:latin typeface="Times New Roman"/>
              </a:rPr>
              <a:t>Later on, a car was built for the mules so that they could ‘ride’ down with all the coal, and then take the empty cart back up the track.</a:t>
            </a:r>
            <a:r>
              <a:rPr lang="en-US" b="0" i="0" u="none" strike="noStrike" baseline="0" dirty="0" smtClean="0">
                <a:solidFill>
                  <a:srgbClr val="000000"/>
                </a:solidFill>
                <a:effectLst/>
                <a:latin typeface="Times New Roman"/>
              </a:rPr>
              <a:t> </a:t>
            </a:r>
          </a:p>
          <a:p>
            <a:pPr rtl="0">
              <a:spcBef>
                <a:spcPts val="0"/>
              </a:spcBef>
              <a:spcAft>
                <a:spcPts val="0"/>
              </a:spcAft>
            </a:pPr>
            <a:r>
              <a:rPr lang="en-US" b="0" i="0" u="none" strike="noStrike" baseline="0" dirty="0" smtClean="0">
                <a:solidFill>
                  <a:srgbClr val="000000"/>
                </a:solidFill>
                <a:effectLst/>
                <a:latin typeface="Times New Roman"/>
              </a:rPr>
              <a:t>-Then someone got the idea to load the mine cars with people, then push the people down the hill. </a:t>
            </a:r>
          </a:p>
          <a:p>
            <a:pPr rtl="0">
              <a:spcBef>
                <a:spcPts val="0"/>
              </a:spcBef>
              <a:spcAft>
                <a:spcPts val="0"/>
              </a:spcAft>
            </a:pPr>
            <a:r>
              <a:rPr lang="en-US" b="0" i="0" u="none" strike="noStrike" baseline="0" dirty="0" smtClean="0">
                <a:solidFill>
                  <a:srgbClr val="000000"/>
                </a:solidFill>
                <a:effectLst/>
                <a:latin typeface="Times New Roman"/>
              </a:rPr>
              <a:t>-</a:t>
            </a:r>
            <a:r>
              <a:rPr lang="en-US" b="0" i="0" u="none" strike="noStrike" dirty="0" smtClean="0">
                <a:solidFill>
                  <a:srgbClr val="000000"/>
                </a:solidFill>
                <a:effectLst/>
                <a:latin typeface="Times New Roman"/>
              </a:rPr>
              <a:t>The person that thought of this idea to load the carts with people was not recorded in history. </a:t>
            </a:r>
          </a:p>
          <a:p>
            <a:pPr rtl="0">
              <a:spcBef>
                <a:spcPts val="0"/>
              </a:spcBef>
              <a:spcAft>
                <a:spcPts val="0"/>
              </a:spcAft>
            </a:pPr>
            <a:r>
              <a:rPr lang="en-US" b="0" i="0" u="none" strike="noStrike" dirty="0" smtClean="0">
                <a:solidFill>
                  <a:srgbClr val="000000"/>
                </a:solidFill>
                <a:effectLst/>
                <a:latin typeface="Times New Roman"/>
              </a:rPr>
              <a:t>-The track became a huge success, it was used for coal mining in the day and a roller coaster rides at night. </a:t>
            </a:r>
          </a:p>
          <a:p>
            <a:pPr rtl="0">
              <a:spcBef>
                <a:spcPts val="0"/>
              </a:spcBef>
              <a:spcAft>
                <a:spcPts val="0"/>
              </a:spcAft>
            </a:pPr>
            <a:r>
              <a:rPr lang="en-US" b="0" i="0" u="none" strike="noStrike" dirty="0" smtClean="0">
                <a:solidFill>
                  <a:srgbClr val="000000"/>
                </a:solidFill>
                <a:effectLst/>
                <a:latin typeface="Times New Roman"/>
              </a:rPr>
              <a:t>-To replace the mules, a steam engine was installed to carry the carts to the top of the track. </a:t>
            </a:r>
          </a:p>
          <a:p>
            <a:pPr rtl="0">
              <a:spcBef>
                <a:spcPts val="0"/>
              </a:spcBef>
              <a:spcAft>
                <a:spcPts val="0"/>
              </a:spcAft>
            </a:pPr>
            <a:r>
              <a:rPr lang="en-US" b="0" i="0" u="none" strike="noStrike" dirty="0" smtClean="0">
                <a:solidFill>
                  <a:srgbClr val="000000"/>
                </a:solidFill>
                <a:effectLst/>
                <a:latin typeface="Times New Roman"/>
              </a:rPr>
              <a:t>-The people paid one dollar to ride up on the motorized track. </a:t>
            </a:r>
          </a:p>
          <a:p>
            <a:pPr rtl="0">
              <a:spcBef>
                <a:spcPts val="0"/>
              </a:spcBef>
              <a:spcAft>
                <a:spcPts val="0"/>
              </a:spcAft>
            </a:pPr>
            <a:r>
              <a:rPr lang="en-US" b="0" i="0" u="none" strike="noStrike" dirty="0" smtClean="0">
                <a:solidFill>
                  <a:srgbClr val="000000"/>
                </a:solidFill>
                <a:effectLst/>
                <a:latin typeface="Times New Roman"/>
              </a:rPr>
              <a:t>-They were then sent down the other track with only gravity to push them. </a:t>
            </a:r>
          </a:p>
          <a:p>
            <a:pPr rtl="0">
              <a:spcBef>
                <a:spcPts val="0"/>
              </a:spcBef>
              <a:spcAft>
                <a:spcPts val="0"/>
              </a:spcAft>
            </a:pPr>
            <a:r>
              <a:rPr lang="en-US" b="0" i="0" u="none" strike="noStrike" dirty="0" smtClean="0">
                <a:solidFill>
                  <a:srgbClr val="000000"/>
                </a:solidFill>
                <a:effectLst/>
                <a:latin typeface="Times New Roman"/>
              </a:rPr>
              <a:t>-In 1870 the coal miners moved to a shorter railway, and that left Maun Chunk Railway only for roller coaster rides. </a:t>
            </a:r>
          </a:p>
          <a:p>
            <a:pPr rtl="0">
              <a:spcBef>
                <a:spcPts val="0"/>
              </a:spcBef>
              <a:spcAft>
                <a:spcPts val="0"/>
              </a:spcAft>
            </a:pPr>
            <a:r>
              <a:rPr lang="en-US" b="0" i="0" u="none" strike="noStrike" dirty="0" smtClean="0">
                <a:solidFill>
                  <a:srgbClr val="000000"/>
                </a:solidFill>
                <a:effectLst/>
                <a:latin typeface="Times New Roman"/>
              </a:rPr>
              <a:t>-A hotel and a restaurant were even built on the top of the mountain. </a:t>
            </a:r>
          </a:p>
          <a:p>
            <a:pPr rtl="0">
              <a:spcBef>
                <a:spcPts val="0"/>
              </a:spcBef>
              <a:spcAft>
                <a:spcPts val="0"/>
              </a:spcAft>
            </a:pPr>
            <a:r>
              <a:rPr lang="en-US" b="0" i="0" u="none" strike="noStrike" dirty="0" smtClean="0">
                <a:solidFill>
                  <a:srgbClr val="000000"/>
                </a:solidFill>
                <a:effectLst/>
                <a:latin typeface="Times New Roman"/>
              </a:rPr>
              <a:t>-This ride continued until the mid 1930s with an outstanding safety record. </a:t>
            </a:r>
          </a:p>
          <a:p>
            <a:pPr rtl="0">
              <a:spcBef>
                <a:spcPts val="0"/>
              </a:spcBef>
              <a:spcAft>
                <a:spcPts val="0"/>
              </a:spcAft>
            </a:pPr>
            <a:endParaRPr lang="en-US" b="0" i="0" u="none" strike="noStrike" baseline="0" dirty="0" smtClean="0">
              <a:solidFill>
                <a:srgbClr val="000000"/>
              </a:solidFill>
              <a:effectLst/>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Switchback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-Built in 1890’s.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switchback railway was one of the first early true roller coasters.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200" b="0" i="0" u="none" strike="noStrike" kern="1200" cap="none" spc="0" normalizeH="0" baseline="0" noProof="0" dirty="0" smtClean="0">
                <a:ln>
                  <a:noFill/>
                </a:ln>
                <a:solidFill>
                  <a:srgbClr val="000000"/>
                </a:solidFill>
                <a:effectLst/>
                <a:uLnTx/>
                <a:uFillTx/>
                <a:latin typeface="Times New Roman"/>
                <a:ea typeface="+mn-ea"/>
                <a:cs typeface="+mn-cs"/>
              </a:rPr>
              <a:t>This ride was built of wood, on a wooden 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mn-cs"/>
              </a:rPr>
              <a:t>-The riders would climb up a flight of stairs to board the coaster car.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mn-cs"/>
              </a:rPr>
              <a:t>-The coaster car was then pushed out of the station.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mn-cs"/>
              </a:rPr>
              <a:t>-The cart would run over a couple bumps until it ran out of momentum to push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mn-cs"/>
              </a:rPr>
              <a:t>-Next the riders would exit, and walk up another flight of stairs while the workers horsed the car back to the top of the seconded station.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mn-cs"/>
              </a:rPr>
              <a:t>-There was an identical course going in the opposite direction, the riders got back in and road back to the first station.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mn-cs"/>
              </a:rPr>
              <a:t>-Then somebody made a u-shaped version of the switchback railway that did not include the mid-coarse switchback.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mn-ea"/>
                <a:cs typeface="+mn-cs"/>
              </a:rPr>
              <a:t>-The ride, known as a roller coaster, was born.</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url</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for pic- http://www.andrewsgen.com/matlock/pix/ks/switchback_folkstone3.jpg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rtl="0">
              <a:spcBef>
                <a:spcPts val="0"/>
              </a:spcBef>
              <a:spcAft>
                <a:spcPts val="0"/>
              </a:spcAft>
            </a:pPr>
            <a:endParaRPr lang="en-US" b="0" i="0" u="none" strike="noStrike" baseline="0" dirty="0" smtClean="0">
              <a:solidFill>
                <a:srgbClr val="000000"/>
              </a:solidFill>
              <a:effectLst/>
              <a:latin typeface="Times New Roman"/>
            </a:endParaRPr>
          </a:p>
          <a:p>
            <a:pPr rtl="0">
              <a:spcBef>
                <a:spcPts val="0"/>
              </a:spcBef>
              <a:spcAft>
                <a:spcPts val="0"/>
              </a:spcAft>
            </a:pPr>
            <a:endParaRPr lang="en-US" b="0" i="0" u="none" strike="noStrike" baseline="0" dirty="0" smtClean="0">
              <a:solidFill>
                <a:srgbClr val="000000"/>
              </a:solidFill>
              <a:effectLst/>
              <a:latin typeface="Times New Roman"/>
            </a:endParaRPr>
          </a:p>
        </p:txBody>
      </p:sp>
      <p:sp>
        <p:nvSpPr>
          <p:cNvPr id="4" name="Slide Number Placeholder 3"/>
          <p:cNvSpPr>
            <a:spLocks noGrp="1"/>
          </p:cNvSpPr>
          <p:nvPr>
            <p:ph type="sldNum" sz="quarter" idx="10"/>
          </p:nvPr>
        </p:nvSpPr>
        <p:spPr/>
        <p:txBody>
          <a:bodyPr/>
          <a:lstStyle/>
          <a:p>
            <a:fld id="{FB99FF16-6A18-45EF-986B-361A55F72B6F}" type="slidenum">
              <a:rPr lang="en-US" smtClean="0"/>
              <a:pPr/>
              <a:t>4</a:t>
            </a:fld>
            <a:endParaRPr lang="en-US"/>
          </a:p>
        </p:txBody>
      </p:sp>
    </p:spTree>
    <p:extLst>
      <p:ext uri="{BB962C8B-B14F-4D97-AF65-F5344CB8AC3E}">
        <p14:creationId xmlns:p14="http://schemas.microsoft.com/office/powerpoint/2010/main" val="96472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comparing wood and steel coasters,</a:t>
            </a:r>
          </a:p>
          <a:p>
            <a:r>
              <a:rPr lang="en-US" baseline="0" dirty="0" smtClean="0"/>
              <a:t>-wood coasters don't make loops/ steel do.</a:t>
            </a:r>
          </a:p>
          <a:p>
            <a:r>
              <a:rPr lang="en-US" b="0" i="0" u="none" strike="noStrike" dirty="0" smtClean="0">
                <a:solidFill>
                  <a:srgbClr val="000000"/>
                </a:solidFill>
                <a:effectLst/>
                <a:latin typeface="Times New Roman"/>
              </a:rPr>
              <a:t>-Wood roller coasters usually are not as tall or fast as steel ones.</a:t>
            </a:r>
          </a:p>
          <a:p>
            <a:r>
              <a:rPr lang="en-US" b="0" i="0" u="none" strike="noStrike" dirty="0" smtClean="0">
                <a:solidFill>
                  <a:srgbClr val="000000"/>
                </a:solidFill>
                <a:effectLst/>
                <a:latin typeface="Times New Roman"/>
              </a:rPr>
              <a:t>-Most wood coasters don't feature very steep drops, or as long as a track as steel ones do.</a:t>
            </a:r>
          </a:p>
          <a:p>
            <a:r>
              <a:rPr lang="en-US" b="0" i="0" u="none" strike="noStrike" dirty="0" smtClean="0">
                <a:solidFill>
                  <a:srgbClr val="000000"/>
                </a:solidFill>
                <a:effectLst/>
                <a:latin typeface="Times New Roman"/>
              </a:rPr>
              <a:t>-Wood- chain, click</a:t>
            </a:r>
          </a:p>
          <a:p>
            <a:r>
              <a:rPr lang="en-US" b="0" i="0" u="none" strike="noStrike" dirty="0" smtClean="0">
                <a:solidFill>
                  <a:srgbClr val="000000"/>
                </a:solidFill>
                <a:effectLst/>
                <a:latin typeface="Times New Roman"/>
              </a:rPr>
              <a:t>-Steel-</a:t>
            </a:r>
            <a:r>
              <a:rPr lang="en-US" b="0" i="0" u="none" strike="noStrike" baseline="0" dirty="0" smtClean="0">
                <a:solidFill>
                  <a:srgbClr val="000000"/>
                </a:solidFill>
                <a:effectLst/>
                <a:latin typeface="Times New Roman"/>
              </a:rPr>
              <a:t> cord, smoother/more enjoyable ride</a:t>
            </a:r>
          </a:p>
          <a:p>
            <a:r>
              <a:rPr lang="en-US" b="0" i="0" u="none" strike="noStrike" baseline="0" dirty="0" smtClean="0">
                <a:solidFill>
                  <a:srgbClr val="000000"/>
                </a:solidFill>
                <a:effectLst/>
                <a:latin typeface="Times New Roman"/>
              </a:rPr>
              <a:t>-Cords are newer</a:t>
            </a:r>
          </a:p>
          <a:p>
            <a:r>
              <a:rPr lang="en-US" b="0" i="0" u="none" strike="noStrike" baseline="0" dirty="0" smtClean="0">
                <a:solidFill>
                  <a:srgbClr val="000000"/>
                </a:solidFill>
                <a:effectLst/>
                <a:latin typeface="Times New Roman"/>
              </a:rPr>
              <a:t>-Cord &amp; chain both made of metal</a:t>
            </a:r>
          </a:p>
          <a:p>
            <a:r>
              <a:rPr lang="en-US" b="0" i="0" u="none" strike="noStrike" baseline="0" dirty="0" smtClean="0">
                <a:solidFill>
                  <a:srgbClr val="000000"/>
                </a:solidFill>
                <a:effectLst/>
                <a:latin typeface="Times New Roman"/>
              </a:rPr>
              <a:t>-Steel coasters are usually painted</a:t>
            </a:r>
          </a:p>
          <a:p>
            <a:endParaRPr lang="en-US" b="0" i="0" u="none" strike="noStrike" baseline="0" dirty="0" smtClean="0">
              <a:solidFill>
                <a:srgbClr val="000000"/>
              </a:solidFill>
              <a:effectLst/>
              <a:latin typeface="Times New Roman"/>
            </a:endParaRPr>
          </a:p>
          <a:p>
            <a:r>
              <a:rPr lang="en-US" b="0" i="0" u="none" strike="noStrike" baseline="0" dirty="0" err="1" smtClean="0">
                <a:solidFill>
                  <a:srgbClr val="000000"/>
                </a:solidFill>
                <a:effectLst/>
                <a:latin typeface="Times New Roman"/>
              </a:rPr>
              <a:t>url</a:t>
            </a:r>
            <a:r>
              <a:rPr lang="en-US" b="0" i="0" u="none" strike="noStrike" baseline="0" dirty="0" smtClean="0">
                <a:solidFill>
                  <a:srgbClr val="000000"/>
                </a:solidFill>
                <a:effectLst/>
                <a:latin typeface="Times New Roman"/>
              </a:rPr>
              <a:t>- http://0.tqn.com/d/themeparks/1/0/m/I/IOAMarvel7.jpg</a:t>
            </a:r>
            <a:endParaRPr lang="en-US" dirty="0"/>
          </a:p>
        </p:txBody>
      </p:sp>
      <p:sp>
        <p:nvSpPr>
          <p:cNvPr id="4" name="Slide Number Placeholder 3"/>
          <p:cNvSpPr>
            <a:spLocks noGrp="1"/>
          </p:cNvSpPr>
          <p:nvPr>
            <p:ph type="sldNum" sz="quarter" idx="10"/>
          </p:nvPr>
        </p:nvSpPr>
        <p:spPr/>
        <p:txBody>
          <a:bodyPr/>
          <a:lstStyle/>
          <a:p>
            <a:fld id="{FB99FF16-6A18-45EF-986B-361A55F72B6F}" type="slidenum">
              <a:rPr lang="en-US" smtClean="0"/>
              <a:pPr/>
              <a:t>5</a:t>
            </a:fld>
            <a:endParaRPr lang="en-US"/>
          </a:p>
        </p:txBody>
      </p:sp>
    </p:spTree>
    <p:extLst>
      <p:ext uri="{BB962C8B-B14F-4D97-AF65-F5344CB8AC3E}">
        <p14:creationId xmlns:p14="http://schemas.microsoft.com/office/powerpoint/2010/main" val="148052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The 1</a:t>
            </a:r>
            <a:r>
              <a:rPr lang="en-US" u="sng" baseline="30000" dirty="0" smtClean="0"/>
              <a:t>st</a:t>
            </a:r>
            <a:r>
              <a:rPr lang="en-US" u="sng" dirty="0" smtClean="0"/>
              <a:t> attempt at the loop the loop</a:t>
            </a:r>
          </a:p>
          <a:p>
            <a:r>
              <a:rPr lang="en-US" dirty="0" smtClean="0"/>
              <a:t>France-</a:t>
            </a:r>
            <a:r>
              <a:rPr lang="en-US" baseline="0" dirty="0" smtClean="0"/>
              <a:t> 1819</a:t>
            </a:r>
          </a:p>
          <a:p>
            <a:r>
              <a:rPr lang="en-US" baseline="0" dirty="0" smtClean="0"/>
              <a:t>Name- Centrifuge Railway</a:t>
            </a:r>
          </a:p>
          <a:p>
            <a:r>
              <a:rPr lang="en-US" baseline="0" dirty="0" smtClean="0"/>
              <a:t>Basic idea- car travels through circle shaped loop</a:t>
            </a:r>
          </a:p>
          <a:p>
            <a:r>
              <a:rPr lang="en-US" baseline="0" dirty="0" smtClean="0"/>
              <a:t>(nothing but) Centrifugal force holding car to track</a:t>
            </a:r>
          </a:p>
          <a:p>
            <a:r>
              <a:rPr lang="en-US" baseline="0" dirty="0" smtClean="0"/>
              <a:t>Centrifugal force= a force that draws a rotating body away from the center of rotation 	</a:t>
            </a:r>
            <a:r>
              <a:rPr lang="en-US" baseline="0" dirty="0" err="1" smtClean="0"/>
              <a:t>sen-trif-i-cul</a:t>
            </a:r>
            <a:endParaRPr lang="en-US" baseline="0" dirty="0" smtClean="0"/>
          </a:p>
          <a:p>
            <a:r>
              <a:rPr lang="en-US" baseline="0" dirty="0" smtClean="0"/>
              <a:t>^ caused by inertia</a:t>
            </a:r>
          </a:p>
          <a:p>
            <a:r>
              <a:rPr lang="en-US" dirty="0" smtClean="0"/>
              <a:t>Government officials quickly put</a:t>
            </a:r>
            <a:r>
              <a:rPr lang="en-US" baseline="0" dirty="0" smtClean="0"/>
              <a:t> this idea to death after only one accident</a:t>
            </a:r>
          </a:p>
          <a:p>
            <a:r>
              <a:rPr lang="en-US" u="sng" baseline="0" dirty="0" smtClean="0"/>
              <a:t>Second attempt</a:t>
            </a:r>
          </a:p>
          <a:p>
            <a:r>
              <a:rPr lang="en-US" baseline="0" dirty="0" smtClean="0"/>
              <a:t>1850’s</a:t>
            </a:r>
          </a:p>
          <a:p>
            <a:r>
              <a:rPr lang="en-US" baseline="0" dirty="0" smtClean="0"/>
              <a:t>Name- “The Flip flap Railway”</a:t>
            </a:r>
          </a:p>
          <a:p>
            <a:r>
              <a:rPr lang="en-US" baseline="0" dirty="0" smtClean="0"/>
              <a:t>Problem- Force was too strong/ snapped necks</a:t>
            </a:r>
          </a:p>
          <a:p>
            <a:r>
              <a:rPr lang="en-US" baseline="0" dirty="0" smtClean="0"/>
              <a:t>Solution- Ride was built in oval form</a:t>
            </a:r>
          </a:p>
          <a:p>
            <a:r>
              <a:rPr lang="en-US" baseline="0" dirty="0" smtClean="0"/>
              <a:t>Alright from safety standpoint/ bad from profit</a:t>
            </a:r>
          </a:p>
          <a:p>
            <a:r>
              <a:rPr lang="en-US" baseline="0" dirty="0" smtClean="0"/>
              <a:t>This coaster didn’t make the hall of fame then just dropped out of existence </a:t>
            </a:r>
            <a:r>
              <a:rPr lang="en-US" baseline="0" dirty="0" err="1" smtClean="0"/>
              <a:t>alltogether</a:t>
            </a:r>
            <a:endParaRPr lang="en-US" baseline="0" dirty="0" smtClean="0"/>
          </a:p>
          <a:p>
            <a:r>
              <a:rPr lang="en-US" u="sng" baseline="0" dirty="0" smtClean="0"/>
              <a:t>Third attempt- finally got it right</a:t>
            </a:r>
          </a:p>
          <a:p>
            <a:r>
              <a:rPr lang="en-US" u="none" baseline="0" dirty="0" smtClean="0"/>
              <a:t>More oval then previous 2 coasters</a:t>
            </a:r>
          </a:p>
          <a:p>
            <a:r>
              <a:rPr lang="en-US" u="none" baseline="0" dirty="0" smtClean="0"/>
              <a:t>Designers- Arrow &amp; Intiman</a:t>
            </a:r>
          </a:p>
          <a:p>
            <a:r>
              <a:rPr lang="en-US" u="none" baseline="0" dirty="0" smtClean="0"/>
              <a:t>Steel track-  designed to go upside down</a:t>
            </a:r>
          </a:p>
          <a:p>
            <a:r>
              <a:rPr lang="en-US" u="none" baseline="0" dirty="0" smtClean="0"/>
              <a:t>Very popular</a:t>
            </a:r>
          </a:p>
        </p:txBody>
      </p:sp>
      <p:sp>
        <p:nvSpPr>
          <p:cNvPr id="4" name="Slide Number Placeholder 3"/>
          <p:cNvSpPr>
            <a:spLocks noGrp="1"/>
          </p:cNvSpPr>
          <p:nvPr>
            <p:ph type="sldNum" sz="quarter" idx="10"/>
          </p:nvPr>
        </p:nvSpPr>
        <p:spPr/>
        <p:txBody>
          <a:bodyPr/>
          <a:lstStyle/>
          <a:p>
            <a:fld id="{FB99FF16-6A18-45EF-986B-361A55F72B6F}" type="slidenum">
              <a:rPr lang="en-US" smtClean="0"/>
              <a:pPr/>
              <a:t>6</a:t>
            </a:fld>
            <a:endParaRPr lang="en-US"/>
          </a:p>
        </p:txBody>
      </p:sp>
    </p:spTree>
    <p:extLst>
      <p:ext uri="{BB962C8B-B14F-4D97-AF65-F5344CB8AC3E}">
        <p14:creationId xmlns:p14="http://schemas.microsoft.com/office/powerpoint/2010/main" val="120366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1920’s</a:t>
            </a:r>
          </a:p>
          <a:p>
            <a:r>
              <a:rPr lang="en-US" u="sng" dirty="0" smtClean="0"/>
              <a:t>John A Miller</a:t>
            </a:r>
          </a:p>
          <a:p>
            <a:r>
              <a:rPr lang="en-US" u="none" dirty="0" smtClean="0"/>
              <a:t>Famous coaster designer</a:t>
            </a:r>
            <a:r>
              <a:rPr lang="en-US" u="none" baseline="0" dirty="0" smtClean="0"/>
              <a:t> in 1920’s</a:t>
            </a:r>
          </a:p>
          <a:p>
            <a:r>
              <a:rPr lang="en-US" u="none" baseline="0" dirty="0" smtClean="0"/>
              <a:t>Created the up stop wheel system</a:t>
            </a:r>
          </a:p>
          <a:p>
            <a:r>
              <a:rPr lang="en-US" u="none" baseline="0" dirty="0" smtClean="0"/>
              <a:t>^ ensures the coaster wont leave the tracks</a:t>
            </a:r>
          </a:p>
          <a:p>
            <a:r>
              <a:rPr lang="en-US" u="none" baseline="0" dirty="0" smtClean="0"/>
              <a:t>Considered to be the “Thomas Edison” of the roller coasters</a:t>
            </a:r>
          </a:p>
          <a:p>
            <a:r>
              <a:rPr lang="en-US" u="none" baseline="0" dirty="0" smtClean="0"/>
              <a:t>Designed over 60 coasters</a:t>
            </a:r>
          </a:p>
          <a:p>
            <a:endParaRPr lang="en-US" u="none" dirty="0" smtClean="0"/>
          </a:p>
          <a:p>
            <a:endParaRPr lang="en-US" u="none" dirty="0" smtClean="0"/>
          </a:p>
          <a:p>
            <a:r>
              <a:rPr lang="en-US" u="none" dirty="0" smtClean="0"/>
              <a:t>The 1920s were considered the “roaring 20’s” because</a:t>
            </a:r>
            <a:r>
              <a:rPr lang="en-US" u="none" baseline="0" dirty="0" smtClean="0"/>
              <a:t> of how popular coasters </a:t>
            </a:r>
            <a:r>
              <a:rPr lang="en-US" u="none" baseline="0" dirty="0" err="1" smtClean="0"/>
              <a:t>weree</a:t>
            </a:r>
            <a:endParaRPr lang="en-US" u="none" dirty="0" smtClean="0"/>
          </a:p>
          <a:p>
            <a:r>
              <a:rPr lang="en-US" u="none" baseline="0" dirty="0" smtClean="0"/>
              <a:t>about 2000 roller coasters were in the USA</a:t>
            </a:r>
          </a:p>
          <a:p>
            <a:r>
              <a:rPr lang="en-US" u="none" baseline="0" dirty="0" smtClean="0"/>
              <a:t>There was about 1 coaster in every major city</a:t>
            </a:r>
          </a:p>
          <a:p>
            <a:r>
              <a:rPr lang="en-US" u="none" baseline="0" dirty="0" smtClean="0"/>
              <a:t>^ this trend did not last too long</a:t>
            </a:r>
          </a:p>
          <a:p>
            <a:r>
              <a:rPr lang="en-US" u="none" baseline="0" dirty="0" smtClean="0"/>
              <a:t>The great depression&amp; world war two ended it</a:t>
            </a:r>
          </a:p>
          <a:p>
            <a:r>
              <a:rPr lang="en-US" u="none" baseline="0" dirty="0" smtClean="0"/>
              <a:t>Coaster became a novelty item- memory</a:t>
            </a:r>
          </a:p>
          <a:p>
            <a:endParaRPr lang="en-US" u="none" baseline="0" dirty="0" smtClean="0"/>
          </a:p>
          <a:p>
            <a:r>
              <a:rPr lang="en-US" u="sng" baseline="0" dirty="0" smtClean="0"/>
              <a:t>Disney</a:t>
            </a:r>
          </a:p>
          <a:p>
            <a:r>
              <a:rPr lang="en-US" u="none" baseline="0" dirty="0" smtClean="0"/>
              <a:t>Disney is what got coasters popular again</a:t>
            </a:r>
          </a:p>
          <a:p>
            <a:r>
              <a:rPr lang="en-US" u="none" baseline="0" dirty="0" smtClean="0"/>
              <a:t>1955- Disney world opened</a:t>
            </a:r>
          </a:p>
          <a:p>
            <a:r>
              <a:rPr lang="en-US" u="none" baseline="0" dirty="0" smtClean="0"/>
              <a:t>One of the 1</a:t>
            </a:r>
            <a:r>
              <a:rPr lang="en-US" u="none" baseline="30000" dirty="0" smtClean="0"/>
              <a:t>st</a:t>
            </a:r>
            <a:r>
              <a:rPr lang="en-US" u="none" baseline="0" dirty="0" smtClean="0"/>
              <a:t> real popular theme parks</a:t>
            </a:r>
          </a:p>
          <a:p>
            <a:r>
              <a:rPr lang="en-US" u="none" baseline="0" dirty="0" smtClean="0"/>
              <a:t>Barley any wood coasters in Disney, even to this day</a:t>
            </a:r>
          </a:p>
          <a:p>
            <a:r>
              <a:rPr lang="en-US" u="none" dirty="0" smtClean="0"/>
              <a:t>Matterhorn-</a:t>
            </a:r>
            <a:r>
              <a:rPr lang="en-US" u="none" baseline="0" dirty="0" smtClean="0"/>
              <a:t> built by Arrow, introduced by Disney 1959</a:t>
            </a:r>
          </a:p>
          <a:p>
            <a:r>
              <a:rPr lang="en-US" u="none" baseline="0" dirty="0" smtClean="0"/>
              <a:t>^ Worlds first major tubular steel roller coaster</a:t>
            </a:r>
          </a:p>
          <a:p>
            <a:r>
              <a:rPr lang="en-US" u="none" baseline="0" dirty="0" smtClean="0"/>
              <a:t>Tubular steel coaster= coaster with tubular steel tracks, these tracks consist of a pair of long steel tubes.</a:t>
            </a:r>
          </a:p>
          <a:p>
            <a:r>
              <a:rPr lang="en-US" u="none" baseline="0" dirty="0" smtClean="0"/>
              <a:t>^hits speed of 18mph</a:t>
            </a:r>
          </a:p>
          <a:p>
            <a:endParaRPr lang="en-US" u="none" baseline="0" dirty="0" smtClean="0"/>
          </a:p>
          <a:p>
            <a:r>
              <a:rPr lang="en-US" u="sng" baseline="0" dirty="0" smtClean="0"/>
              <a:t>Sea World- primary source</a:t>
            </a:r>
          </a:p>
          <a:p>
            <a:r>
              <a:rPr lang="en-US" u="none" baseline="0" dirty="0" smtClean="0"/>
              <a:t>A company that has many parks across America</a:t>
            </a:r>
          </a:p>
          <a:p>
            <a:r>
              <a:rPr lang="en-US" u="none" baseline="0" dirty="0" smtClean="0"/>
              <a:t>Bush Gardens Tampa Florida</a:t>
            </a:r>
          </a:p>
          <a:p>
            <a:r>
              <a:rPr lang="en-US" u="none" baseline="0" dirty="0" smtClean="0"/>
              <a:t>According to my primary source- Diana R. from the Orlando contact center (OCC) Their newest roller coaster is called the Cheetah Hunt.</a:t>
            </a:r>
          </a:p>
          <a:p>
            <a:r>
              <a:rPr lang="en-US" u="none" baseline="0" dirty="0" smtClean="0"/>
              <a:t>^ Length- 4,000ft. Height- 102 ft. Max speed- 60mph Time- 3.5 min. Force- 4g’s</a:t>
            </a:r>
          </a:p>
          <a:p>
            <a:r>
              <a:rPr lang="en-US" u="none" baseline="0" dirty="0" smtClean="0"/>
              <a:t>Diana R. from the OCC also stated that the Bush Gardens is coming out with a ride called the “</a:t>
            </a:r>
            <a:r>
              <a:rPr lang="en-US" u="none" baseline="0" dirty="0" err="1" smtClean="0"/>
              <a:t>Falcunsfury</a:t>
            </a:r>
            <a:r>
              <a:rPr lang="en-US" u="none" baseline="0" dirty="0" smtClean="0"/>
              <a:t>” </a:t>
            </a:r>
          </a:p>
          <a:p>
            <a:r>
              <a:rPr lang="en-US" u="none" baseline="0" dirty="0" smtClean="0"/>
              <a:t>^coming out late this spring</a:t>
            </a:r>
          </a:p>
          <a:p>
            <a:r>
              <a:rPr lang="en-US" u="none" baseline="0" dirty="0" smtClean="0"/>
              <a:t>Drop- 300ft</a:t>
            </a:r>
          </a:p>
          <a:p>
            <a:r>
              <a:rPr lang="en-US" u="none" baseline="0" dirty="0" smtClean="0"/>
              <a:t>^ Tallest ride in bush gardens</a:t>
            </a:r>
          </a:p>
          <a:p>
            <a:r>
              <a:rPr lang="en-US" u="none" baseline="0" dirty="0" smtClean="0"/>
              <a:t>^ Tallest freestanding dropped tower in north </a:t>
            </a:r>
            <a:r>
              <a:rPr lang="en-US" u="none" baseline="0" dirty="0" err="1" smtClean="0"/>
              <a:t>america</a:t>
            </a:r>
            <a:endParaRPr lang="en-US" u="none" baseline="0" dirty="0" smtClean="0"/>
          </a:p>
          <a:p>
            <a:endParaRPr lang="en-US" u="none" baseline="0" dirty="0" smtClean="0"/>
          </a:p>
          <a:p>
            <a:r>
              <a:rPr lang="en-US" u="none" baseline="0" dirty="0" smtClean="0"/>
              <a:t>URL to cheetah hunt pic- http://www.themeparkreview.com/parks/pimages/Busch_Gardens_Africa/Cheetah_Hunt_Media_Day/cheetah_hunt_media_01a.jpg</a:t>
            </a:r>
          </a:p>
        </p:txBody>
      </p:sp>
      <p:sp>
        <p:nvSpPr>
          <p:cNvPr id="4" name="Slide Number Placeholder 3"/>
          <p:cNvSpPr>
            <a:spLocks noGrp="1"/>
          </p:cNvSpPr>
          <p:nvPr>
            <p:ph type="sldNum" sz="quarter" idx="10"/>
          </p:nvPr>
        </p:nvSpPr>
        <p:spPr/>
        <p:txBody>
          <a:bodyPr/>
          <a:lstStyle/>
          <a:p>
            <a:fld id="{FB99FF16-6A18-45EF-986B-361A55F72B6F}" type="slidenum">
              <a:rPr lang="en-US" smtClean="0"/>
              <a:pPr/>
              <a:t>7</a:t>
            </a:fld>
            <a:endParaRPr lang="en-US"/>
          </a:p>
        </p:txBody>
      </p:sp>
    </p:spTree>
    <p:extLst>
      <p:ext uri="{BB962C8B-B14F-4D97-AF65-F5344CB8AC3E}">
        <p14:creationId xmlns:p14="http://schemas.microsoft.com/office/powerpoint/2010/main" val="94487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POTENTIAL</a:t>
            </a:r>
            <a:r>
              <a:rPr lang="en-US" baseline="0" dirty="0" smtClean="0"/>
              <a:t>&amp;KINETIC ENERGY are the basic components on how a roller coaster works</a:t>
            </a:r>
          </a:p>
          <a:p>
            <a:r>
              <a:rPr lang="en-US" baseline="0" dirty="0" smtClean="0"/>
              <a:t>Kinetic- </a:t>
            </a:r>
            <a:r>
              <a:rPr lang="en-US" sz="1200" kern="1200" dirty="0" smtClean="0">
                <a:solidFill>
                  <a:schemeClr val="tx1"/>
                </a:solidFill>
                <a:latin typeface="+mn-lt"/>
                <a:ea typeface="+mn-ea"/>
                <a:cs typeface="+mn-cs"/>
              </a:rPr>
              <a:t>energy that a body has by virtue of being in motion</a:t>
            </a:r>
            <a:r>
              <a:rPr lang="en-US" dirty="0" smtClean="0"/>
              <a:t> </a:t>
            </a:r>
          </a:p>
          <a:p>
            <a:r>
              <a:rPr lang="en-US" baseline="0" dirty="0" smtClean="0"/>
              <a:t>Potential- </a:t>
            </a:r>
            <a:r>
              <a:rPr lang="en-US" sz="1200" kern="1200" dirty="0" smtClean="0">
                <a:solidFill>
                  <a:schemeClr val="tx1"/>
                </a:solidFill>
                <a:latin typeface="+mn-lt"/>
                <a:ea typeface="+mn-ea"/>
                <a:cs typeface="+mn-cs"/>
              </a:rPr>
              <a:t>the energy possessed by a body that has virtue of its position relative to others, stresses within itself, electric charge, and other factors.</a:t>
            </a:r>
            <a:r>
              <a:rPr lang="en-US" dirty="0" smtClean="0"/>
              <a:t> </a:t>
            </a:r>
          </a:p>
          <a:p>
            <a:pPr>
              <a:buFontTx/>
              <a:buChar char="-"/>
            </a:pPr>
            <a:r>
              <a:rPr lang="en-US" sz="1200" kern="1200" dirty="0" smtClean="0">
                <a:solidFill>
                  <a:schemeClr val="tx1"/>
                </a:solidFill>
                <a:latin typeface="+mn-lt"/>
                <a:ea typeface="+mn-ea"/>
                <a:cs typeface="+mn-cs"/>
              </a:rPr>
              <a:t>The potential energy you build going up the hill can be released as kinetic energy, the energy of motion that takes you down the hill.</a:t>
            </a:r>
            <a:r>
              <a:rPr lang="en-US" sz="1200" kern="1200" baseline="0" dirty="0" smtClean="0">
                <a:solidFill>
                  <a:schemeClr val="tx1"/>
                </a:solidFill>
                <a:latin typeface="+mn-lt"/>
                <a:ea typeface="+mn-ea"/>
                <a:cs typeface="+mn-cs"/>
              </a:rPr>
              <a:t> (CREATIVE?)</a:t>
            </a:r>
          </a:p>
          <a:p>
            <a:pPr>
              <a:buFontTx/>
              <a:buChar char="-"/>
            </a:pPr>
            <a:r>
              <a:rPr lang="en-US" sz="1200" kern="1200" dirty="0" smtClean="0">
                <a:solidFill>
                  <a:schemeClr val="tx1"/>
                </a:solidFill>
                <a:latin typeface="+mn-lt"/>
                <a:ea typeface="+mn-ea"/>
                <a:cs typeface="+mn-cs"/>
              </a:rPr>
              <a:t>On a coaster, the maximum kinetic energy is built riding up the first steep incline, pulled by a chain or cable cord. The maximum potential energy is on the first big drop.</a:t>
            </a:r>
            <a:r>
              <a:rPr lang="en-US" dirty="0" smtClean="0"/>
              <a:t> </a:t>
            </a:r>
          </a:p>
          <a:p>
            <a:pPr>
              <a:buFontTx/>
              <a:buChar char="-"/>
            </a:pPr>
            <a:r>
              <a:rPr lang="en-US" sz="1200" kern="1200" dirty="0" smtClean="0">
                <a:solidFill>
                  <a:schemeClr val="tx1"/>
                </a:solidFill>
                <a:latin typeface="+mn-lt"/>
                <a:ea typeface="+mn-ea"/>
                <a:cs typeface="+mn-cs"/>
              </a:rPr>
              <a:t>The concept of potential energy, often referred to as energy of position, is very simple: As the coaster gets higher in the air, gravity can pull it down a greater distance.</a:t>
            </a:r>
            <a:r>
              <a:rPr lang="en-US" dirty="0" smtClean="0"/>
              <a:t> </a:t>
            </a:r>
          </a:p>
          <a:p>
            <a:pPr>
              <a:buFontTx/>
              <a:buChar char="-"/>
            </a:pPr>
            <a:r>
              <a:rPr lang="en-US" sz="1200" kern="1200" dirty="0" smtClean="0">
                <a:solidFill>
                  <a:schemeClr val="tx1"/>
                </a:solidFill>
                <a:latin typeface="+mn-lt"/>
                <a:ea typeface="+mn-ea"/>
                <a:cs typeface="+mn-cs"/>
              </a:rPr>
              <a:t>Gravity and inertia work together to keep the coaster car in motion.</a:t>
            </a:r>
            <a:r>
              <a:rPr lang="en-US" dirty="0" smtClean="0"/>
              <a:t> </a:t>
            </a:r>
          </a:p>
          <a:p>
            <a:pPr>
              <a:buFontTx/>
              <a:buChar char="-"/>
            </a:pPr>
            <a:r>
              <a:rPr lang="en-US" sz="1200" kern="1200" dirty="0" smtClean="0">
                <a:solidFill>
                  <a:schemeClr val="tx1"/>
                </a:solidFill>
                <a:latin typeface="+mn-lt"/>
                <a:ea typeface="+mn-ea"/>
                <a:cs typeface="+mn-cs"/>
              </a:rPr>
              <a:t>Acceleration is the rate of change in velocity. </a:t>
            </a:r>
          </a:p>
          <a:p>
            <a:pPr>
              <a:buFontTx/>
              <a:buChar char="-"/>
            </a:pPr>
            <a:r>
              <a:rPr lang="en-US" sz="1200" kern="1200" dirty="0" smtClean="0">
                <a:solidFill>
                  <a:schemeClr val="tx1"/>
                </a:solidFill>
                <a:latin typeface="+mn-lt"/>
                <a:ea typeface="+mn-ea"/>
                <a:cs typeface="+mn-cs"/>
              </a:rPr>
              <a:t>Velocity is the speed in a given direction</a:t>
            </a:r>
            <a:r>
              <a:rPr lang="en-US" dirty="0" smtClean="0"/>
              <a:t>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Acceleration relates to roller coasters because, the more force applied to the chain pulley system, the greater the acceleration of the coaster.</a:t>
            </a:r>
          </a:p>
          <a:p>
            <a:pPr>
              <a:buFontTx/>
              <a:buChar char="-"/>
            </a:pPr>
            <a:r>
              <a:rPr lang="en-US" sz="1200" kern="1200" dirty="0" smtClean="0">
                <a:solidFill>
                  <a:schemeClr val="tx1"/>
                </a:solidFill>
                <a:latin typeface="+mn-lt"/>
                <a:ea typeface="+mn-ea"/>
                <a:cs typeface="+mn-cs"/>
              </a:rPr>
              <a:t>Velocity is used in a roller coaster because when the chain pulley system pulls the coaster car up the hill, the coasters velocity is changed. </a:t>
            </a:r>
          </a:p>
          <a:p>
            <a:pPr>
              <a:buFontTx/>
              <a:buChar char="-"/>
            </a:pPr>
            <a:r>
              <a:rPr lang="en-US" sz="1200" kern="1200" baseline="0" dirty="0" smtClean="0">
                <a:solidFill>
                  <a:schemeClr val="tx1"/>
                </a:solidFill>
                <a:latin typeface="+mn-lt"/>
                <a:ea typeface="+mn-ea"/>
                <a:cs typeface="+mn-cs"/>
              </a:rPr>
              <a:t>SHOW CREATIVE</a:t>
            </a:r>
          </a:p>
          <a:p>
            <a:pPr>
              <a:buFontTx/>
              <a:buChar char="-"/>
            </a:pPr>
            <a:endParaRPr lang="en-US" sz="1200" kern="1200" baseline="0" dirty="0" smtClean="0">
              <a:solidFill>
                <a:schemeClr val="tx1"/>
              </a:solidFill>
              <a:latin typeface="+mn-lt"/>
              <a:ea typeface="+mn-ea"/>
              <a:cs typeface="+mn-cs"/>
            </a:endParaRPr>
          </a:p>
          <a:p>
            <a:pPr>
              <a:buFontTx/>
              <a:buChar char="-"/>
            </a:pPr>
            <a:endParaRPr lang="en-US" sz="1200" kern="1200" baseline="0" dirty="0" smtClean="0">
              <a:solidFill>
                <a:schemeClr val="tx1"/>
              </a:solidFill>
              <a:latin typeface="+mn-lt"/>
              <a:ea typeface="+mn-ea"/>
              <a:cs typeface="+mn-cs"/>
            </a:endParaRPr>
          </a:p>
          <a:p>
            <a:pPr>
              <a:buFontTx/>
              <a:buChar char="-"/>
            </a:pPr>
            <a:endParaRPr lang="en-US" sz="1200" kern="1200" baseline="0" dirty="0" smtClean="0">
              <a:solidFill>
                <a:schemeClr val="tx1"/>
              </a:solidFill>
              <a:latin typeface="+mn-lt"/>
              <a:ea typeface="+mn-ea"/>
              <a:cs typeface="+mn-cs"/>
            </a:endParaRPr>
          </a:p>
          <a:p>
            <a:pPr>
              <a:buFontTx/>
              <a:buChar char="-"/>
            </a:pPr>
            <a:endParaRPr lang="en-US" sz="1200" kern="1200" baseline="0" dirty="0" smtClean="0">
              <a:solidFill>
                <a:schemeClr val="tx1"/>
              </a:solidFill>
              <a:latin typeface="+mn-lt"/>
              <a:ea typeface="+mn-ea"/>
              <a:cs typeface="+mn-cs"/>
            </a:endParaRPr>
          </a:p>
          <a:p>
            <a:pPr>
              <a:buFontTx/>
              <a:buChar char="-"/>
            </a:pPr>
            <a:endParaRPr lang="en-US" baseline="0" dirty="0" smtClean="0"/>
          </a:p>
          <a:p>
            <a:endParaRPr lang="en-US" baseline="0" dirty="0" smtClean="0"/>
          </a:p>
          <a:p>
            <a:r>
              <a:rPr lang="en-US" baseline="0" dirty="0" smtClean="0"/>
              <a:t>BRAKES -one of most important parts of coaster</a:t>
            </a:r>
          </a:p>
          <a:p>
            <a:r>
              <a:rPr lang="en-US" baseline="0" dirty="0" smtClean="0"/>
              <a:t>-not built into car itself, built into track</a:t>
            </a:r>
          </a:p>
          <a:p>
            <a:r>
              <a:rPr lang="en-US" baseline="0" dirty="0" smtClean="0"/>
              <a:t>-</a:t>
            </a:r>
            <a:r>
              <a:rPr lang="en-US" sz="1200" kern="1200" dirty="0" smtClean="0">
                <a:solidFill>
                  <a:schemeClr val="tx1"/>
                </a:solidFill>
                <a:latin typeface="+mn-lt"/>
                <a:ea typeface="+mn-ea"/>
                <a:cs typeface="+mn-cs"/>
              </a:rPr>
              <a:t>When the train needs to come to a stop, a computer operates a hydraulic system that closes these clamps to stop the train.</a:t>
            </a:r>
            <a:r>
              <a:rPr lang="en-US" dirty="0" smtClean="0"/>
              <a:t> </a:t>
            </a:r>
          </a:p>
          <a:p>
            <a:r>
              <a:rPr lang="en-US" dirty="0" smtClean="0"/>
              <a:t>-Hydraulic system- </a:t>
            </a:r>
            <a:r>
              <a:rPr lang="en-US" sz="1200" kern="1200" dirty="0" smtClean="0">
                <a:solidFill>
                  <a:schemeClr val="tx1"/>
                </a:solidFill>
                <a:latin typeface="+mn-lt"/>
                <a:ea typeface="+mn-ea"/>
                <a:cs typeface="+mn-cs"/>
              </a:rPr>
              <a:t>Force that is applied at one point is transmitted to another point using an incompressible fluid</a:t>
            </a:r>
            <a:r>
              <a:rPr lang="en-US" dirty="0" smtClean="0"/>
              <a:t> </a:t>
            </a:r>
          </a:p>
          <a:p>
            <a:pPr>
              <a:buFontTx/>
              <a:buChar char="-"/>
            </a:pPr>
            <a:r>
              <a:rPr lang="en-US" dirty="0" smtClean="0"/>
              <a:t>The clamps</a:t>
            </a:r>
            <a:r>
              <a:rPr lang="en-US" baseline="0" dirty="0" smtClean="0"/>
              <a:t> to the brake close in on </a:t>
            </a:r>
            <a:r>
              <a:rPr lang="en-US" baseline="0" dirty="0" err="1" smtClean="0"/>
              <a:t>verticle</a:t>
            </a:r>
            <a:r>
              <a:rPr lang="en-US" baseline="0" dirty="0" smtClean="0"/>
              <a:t> metal fins that run under train. This gradually slows down train</a:t>
            </a:r>
          </a:p>
          <a:p>
            <a:pPr>
              <a:buFontTx/>
              <a:buChar char="-"/>
            </a:pPr>
            <a:endParaRPr lang="en-US" baseline="0" dirty="0" smtClean="0"/>
          </a:p>
          <a:p>
            <a:pPr>
              <a:buFontTx/>
              <a:buNone/>
            </a:pPr>
            <a:r>
              <a:rPr lang="en-US" baseline="0" dirty="0" smtClean="0"/>
              <a:t>Chain lift- used on wooden, pulls coaster up 1</a:t>
            </a:r>
            <a:r>
              <a:rPr lang="en-US" baseline="30000" dirty="0" smtClean="0"/>
              <a:t>st</a:t>
            </a:r>
            <a:r>
              <a:rPr lang="en-US" baseline="0" dirty="0" smtClean="0"/>
              <a:t> hill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latin typeface="+mn-lt"/>
                <a:ea typeface="+mn-ea"/>
                <a:cs typeface="+mn-cs"/>
              </a:rPr>
              <a:t>At the top of a hill there is a gear, the chain is secured in a loop around the gear.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is another gear at the bottom of the hill, which is turned on by a simple motor.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-Similar to a conveyer belt, the motor at the bottom of the hill turns the chain loop so it continuously moves up the hill.</a:t>
            </a:r>
          </a:p>
          <a:p>
            <a:pPr>
              <a:buFontTx/>
              <a:buNone/>
            </a:pPr>
            <a:endParaRPr lang="en-US" baseline="0" dirty="0" smtClean="0"/>
          </a:p>
          <a:p>
            <a:pPr>
              <a:buFontTx/>
              <a:buNone/>
            </a:pPr>
            <a:r>
              <a:rPr lang="en-US" baseline="0" dirty="0" smtClean="0"/>
              <a:t>Cord- used on steel</a:t>
            </a:r>
          </a:p>
          <a:p>
            <a:pPr>
              <a:buFontTx/>
              <a:buNone/>
            </a:pPr>
            <a:r>
              <a:rPr lang="en-US" baseline="0" dirty="0" smtClean="0"/>
              <a:t>^both </a:t>
            </a:r>
            <a:r>
              <a:rPr lang="en-US" baseline="0" dirty="0" err="1" smtClean="0"/>
              <a:t>loacated</a:t>
            </a:r>
            <a:r>
              <a:rPr lang="en-US" baseline="0" dirty="0" smtClean="0"/>
              <a:t> under track</a:t>
            </a:r>
          </a:p>
          <a:p>
            <a:pPr>
              <a:buFontTx/>
              <a:buNone/>
            </a:pPr>
            <a:endParaRPr lang="en-US" baseline="0" dirty="0" smtClean="0"/>
          </a:p>
          <a:p>
            <a:pPr>
              <a:buFontTx/>
              <a:buNone/>
            </a:pPr>
            <a:r>
              <a:rPr lang="en-US" baseline="0" dirty="0" smtClean="0"/>
              <a:t>CHAIN DOG- keeps cars down to track</a:t>
            </a:r>
          </a:p>
          <a:p>
            <a:pPr>
              <a:buFontTx/>
              <a:buChar char="-"/>
            </a:pPr>
            <a:r>
              <a:rPr lang="en-US" baseline="0" dirty="0" smtClean="0"/>
              <a:t>Coaster grips onto chain with several chain dogs, sturdy with hinged hooks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The chain dogs catch onto chain links when the train rolls to the bottom of the hill.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peak of the hill, the chain dog is released and the train starts its decent down the hill.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-Almost all the materials</a:t>
            </a:r>
            <a:r>
              <a:rPr lang="en-US" sz="1200" kern="1200" baseline="0" dirty="0" smtClean="0">
                <a:solidFill>
                  <a:schemeClr val="tx1"/>
                </a:solidFill>
                <a:latin typeface="+mn-lt"/>
                <a:ea typeface="+mn-ea"/>
                <a:cs typeface="+mn-cs"/>
              </a:rPr>
              <a:t> for STEEL coasters are shipped to job cites in sections on a truck, they are made in a factory</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latin typeface="+mn-lt"/>
                <a:ea typeface="+mn-ea"/>
                <a:cs typeface="+mn-cs"/>
              </a:rPr>
              <a:t>The materials on a wooden coaster are usually shipped to the cite as unfinished lumber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individual pieces are assembled and cut on cite.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actaul</a:t>
            </a:r>
            <a:r>
              <a:rPr lang="en-US" sz="1200" kern="1200" baseline="0" dirty="0" smtClean="0">
                <a:solidFill>
                  <a:schemeClr val="tx1"/>
                </a:solidFill>
                <a:latin typeface="+mn-lt"/>
                <a:ea typeface="+mn-ea"/>
                <a:cs typeface="+mn-cs"/>
              </a:rPr>
              <a:t> materials used for a RC vary </a:t>
            </a:r>
            <a:r>
              <a:rPr lang="en-US" sz="1200" kern="1200" baseline="0" dirty="0" err="1" smtClean="0">
                <a:solidFill>
                  <a:schemeClr val="tx1"/>
                </a:solidFill>
                <a:latin typeface="+mn-lt"/>
                <a:ea typeface="+mn-ea"/>
                <a:cs typeface="+mn-cs"/>
              </a:rPr>
              <a:t>beatween</a:t>
            </a:r>
            <a:r>
              <a:rPr lang="en-US" sz="1200" kern="1200" baseline="0" dirty="0" smtClean="0">
                <a:solidFill>
                  <a:schemeClr val="tx1"/>
                </a:solidFill>
                <a:latin typeface="+mn-lt"/>
                <a:ea typeface="+mn-ea"/>
                <a:cs typeface="+mn-cs"/>
              </a:rPr>
              <a:t> each type of RC</a:t>
            </a:r>
            <a:endParaRPr lang="en-US" sz="1200" kern="1200" dirty="0" smtClean="0">
              <a:solidFill>
                <a:schemeClr val="tx1"/>
              </a:solidFill>
              <a:latin typeface="+mn-lt"/>
              <a:ea typeface="+mn-ea"/>
              <a:cs typeface="+mn-cs"/>
            </a:endParaRPr>
          </a:p>
          <a:p>
            <a:pPr>
              <a:buFontTx/>
              <a:buChar char="-"/>
            </a:pPr>
            <a:endParaRPr lang="en-US" baseline="0" dirty="0" smtClean="0"/>
          </a:p>
          <a:p>
            <a:pPr>
              <a:buFontTx/>
              <a:buChar char="-"/>
            </a:pPr>
            <a:endParaRPr lang="en-US" baseline="0" dirty="0" smtClean="0"/>
          </a:p>
          <a:p>
            <a:pPr>
              <a:buFontTx/>
              <a:buNone/>
            </a:pPr>
            <a:endParaRPr lang="en-US" baseline="0" dirty="0" smtClean="0"/>
          </a:p>
          <a:p>
            <a:pPr>
              <a:buFontTx/>
              <a:buNone/>
            </a:pPr>
            <a:endParaRPr lang="en-US" dirty="0"/>
          </a:p>
        </p:txBody>
      </p:sp>
      <p:sp>
        <p:nvSpPr>
          <p:cNvPr id="4" name="Slide Number Placeholder 3"/>
          <p:cNvSpPr>
            <a:spLocks noGrp="1"/>
          </p:cNvSpPr>
          <p:nvPr>
            <p:ph type="sldNum" sz="quarter" idx="10"/>
          </p:nvPr>
        </p:nvSpPr>
        <p:spPr/>
        <p:txBody>
          <a:bodyPr/>
          <a:lstStyle/>
          <a:p>
            <a:fld id="{FB99FF16-6A18-45EF-986B-361A55F72B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RA</a:t>
            </a:r>
            <a:r>
              <a:rPr lang="en-US" baseline="0" dirty="0" smtClean="0"/>
              <a:t> is either made up of wood or steal</a:t>
            </a:r>
          </a:p>
          <a:p>
            <a:r>
              <a:rPr lang="en-US" baseline="0" dirty="0" smtClean="0"/>
              <a:t>-Type of wood used for WRC- </a:t>
            </a:r>
            <a:r>
              <a:rPr lang="en-US" sz="1200" kern="1200" dirty="0" smtClean="0">
                <a:solidFill>
                  <a:schemeClr val="tx1"/>
                </a:solidFill>
                <a:latin typeface="+mn-lt"/>
                <a:ea typeface="+mn-ea"/>
                <a:cs typeface="+mn-cs"/>
              </a:rPr>
              <a:t>usually </a:t>
            </a:r>
            <a:r>
              <a:rPr lang="en-US" sz="1200" kern="1200" dirty="0" err="1" smtClean="0">
                <a:solidFill>
                  <a:schemeClr val="tx1"/>
                </a:solidFill>
                <a:latin typeface="+mn-lt"/>
                <a:ea typeface="+mn-ea"/>
                <a:cs typeface="+mn-cs"/>
              </a:rPr>
              <a:t>douglas</a:t>
            </a:r>
            <a:r>
              <a:rPr lang="en-US" sz="1200" kern="1200" dirty="0" smtClean="0">
                <a:solidFill>
                  <a:schemeClr val="tx1"/>
                </a:solidFill>
                <a:latin typeface="+mn-lt"/>
                <a:ea typeface="+mn-ea"/>
                <a:cs typeface="+mn-cs"/>
              </a:rPr>
              <a:t> fir or southern yellow pine</a:t>
            </a:r>
            <a:r>
              <a:rPr lang="en-US" dirty="0" smtClean="0"/>
              <a:t> (in</a:t>
            </a:r>
            <a:r>
              <a:rPr lang="en-US" baseline="0" dirty="0" smtClean="0"/>
              <a:t> </a:t>
            </a:r>
            <a:r>
              <a:rPr lang="en-US" baseline="0" dirty="0" err="1" smtClean="0"/>
              <a:t>pic</a:t>
            </a:r>
            <a:r>
              <a:rPr lang="en-US" baseline="0" dirty="0" smtClean="0"/>
              <a:t>- </a:t>
            </a:r>
            <a:r>
              <a:rPr lang="en-US" baseline="0" dirty="0" err="1" smtClean="0"/>
              <a:t>douglass</a:t>
            </a:r>
            <a:r>
              <a:rPr lang="en-US" baseline="0" dirty="0" smtClean="0"/>
              <a:t> fur)</a:t>
            </a:r>
            <a:endParaRPr lang="en-US" dirty="0" smtClean="0"/>
          </a:p>
          <a:p>
            <a:r>
              <a:rPr lang="en-US" dirty="0" smtClean="0"/>
              <a:t>-</a:t>
            </a:r>
            <a:r>
              <a:rPr lang="en-US" sz="1200" kern="1200" dirty="0" smtClean="0">
                <a:solidFill>
                  <a:schemeClr val="tx1"/>
                </a:solidFill>
                <a:latin typeface="+mn-lt"/>
                <a:ea typeface="+mn-ea"/>
                <a:cs typeface="+mn-cs"/>
              </a:rPr>
              <a:t>The wooden components of a wood coaster are supported on concrete foundations and are joined with many nails and bolts</a:t>
            </a:r>
            <a:r>
              <a:rPr lang="en-US" dirty="0" smtClean="0"/>
              <a:t> </a:t>
            </a:r>
          </a:p>
          <a:p>
            <a:r>
              <a:rPr lang="en-US" dirty="0" smtClean="0"/>
              <a:t>-</a:t>
            </a:r>
            <a:r>
              <a:rPr lang="en-US" sz="1200" kern="1200" dirty="0" smtClean="0">
                <a:solidFill>
                  <a:schemeClr val="tx1"/>
                </a:solidFill>
                <a:latin typeface="+mn-lt"/>
                <a:ea typeface="+mn-ea"/>
                <a:cs typeface="+mn-cs"/>
              </a:rPr>
              <a:t>Wood coasters use massive wooden trestle-style structures to support the track above the ground</a:t>
            </a:r>
          </a:p>
          <a:p>
            <a:r>
              <a:rPr lang="en-US" dirty="0" smtClean="0"/>
              <a:t>-</a:t>
            </a:r>
            <a:r>
              <a:rPr lang="en-US" sz="1200" kern="1200" dirty="0" smtClean="0">
                <a:solidFill>
                  <a:schemeClr val="tx1"/>
                </a:solidFill>
                <a:latin typeface="+mn-lt"/>
                <a:ea typeface="+mn-ea"/>
                <a:cs typeface="+mn-cs"/>
              </a:rPr>
              <a:t>Steel coasters may use thin, trestle-style to support the track, or they may use thick tubular supports.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exposed steel surfaces are painted SRC </a:t>
            </a:r>
            <a:r>
              <a:rPr lang="en-US" sz="1200" kern="1200" baseline="0" dirty="0" smtClean="0">
                <a:solidFill>
                  <a:schemeClr val="tx1"/>
                </a:solidFill>
                <a:latin typeface="+mn-lt"/>
                <a:ea typeface="+mn-ea"/>
                <a:cs typeface="+mn-cs"/>
              </a:rPr>
              <a:t>o</a:t>
            </a:r>
            <a:r>
              <a:rPr lang="en-US" sz="1200" kern="1200" dirty="0" smtClean="0">
                <a:solidFill>
                  <a:schemeClr val="tx1"/>
                </a:solidFill>
                <a:latin typeface="+mn-lt"/>
                <a:ea typeface="+mn-ea"/>
                <a:cs typeface="+mn-cs"/>
              </a:rPr>
              <a:t>n both wooden and steel roller coasters the track and chain lift are made out of steel.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different manufacturing process takes place, depending on the type of coaster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99FF16-6A18-45EF-986B-361A55F72B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E136F-1572-4EBA-A0F0-A3EA937A3B3B}"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207357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E136F-1572-4EBA-A0F0-A3EA937A3B3B}"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167996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E136F-1572-4EBA-A0F0-A3EA937A3B3B}"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150959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E136F-1572-4EBA-A0F0-A3EA937A3B3B}"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83105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E136F-1572-4EBA-A0F0-A3EA937A3B3B}"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40947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E136F-1572-4EBA-A0F0-A3EA937A3B3B}"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413009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E136F-1572-4EBA-A0F0-A3EA937A3B3B}"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405147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E136F-1572-4EBA-A0F0-A3EA937A3B3B}"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187387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E136F-1572-4EBA-A0F0-A3EA937A3B3B}"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422700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E136F-1572-4EBA-A0F0-A3EA937A3B3B}"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1564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E136F-1572-4EBA-A0F0-A3EA937A3B3B}"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683FF-810D-43EA-A3BA-C2F49BFD1DA2}" type="slidenum">
              <a:rPr lang="en-US" smtClean="0"/>
              <a:pPr/>
              <a:t>‹#›</a:t>
            </a:fld>
            <a:endParaRPr lang="en-US"/>
          </a:p>
        </p:txBody>
      </p:sp>
    </p:spTree>
    <p:extLst>
      <p:ext uri="{BB962C8B-B14F-4D97-AF65-F5344CB8AC3E}">
        <p14:creationId xmlns:p14="http://schemas.microsoft.com/office/powerpoint/2010/main" val="96352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rgbClr val="BEF0FA"/>
            </a:gs>
            <a:gs pos="93000">
              <a:srgbClr val="FDB3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E136F-1572-4EBA-A0F0-A3EA937A3B3B}" type="datetimeFigureOut">
              <a:rPr lang="en-US" smtClean="0"/>
              <a:pPr/>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683FF-810D-43EA-A3BA-C2F49BFD1DA2}" type="slidenum">
              <a:rPr lang="en-US" smtClean="0"/>
              <a:pPr/>
              <a:t>‹#›</a:t>
            </a:fld>
            <a:endParaRPr lang="en-US"/>
          </a:p>
        </p:txBody>
      </p:sp>
    </p:spTree>
    <p:extLst>
      <p:ext uri="{BB962C8B-B14F-4D97-AF65-F5344CB8AC3E}">
        <p14:creationId xmlns:p14="http://schemas.microsoft.com/office/powerpoint/2010/main" val="394274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meparkreview.com/parks/photo.php?pageid=53&amp;linkid=1040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wyckoffs.com/douglas_fir_christmas_tree.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0" cy="7620000"/>
          </a:xfrm>
          <a:prstGeom prst="rect">
            <a:avLst/>
          </a:prstGeom>
        </p:spPr>
      </p:pic>
      <p:sp>
        <p:nvSpPr>
          <p:cNvPr id="2" name="Title 1"/>
          <p:cNvSpPr>
            <a:spLocks noGrp="1"/>
          </p:cNvSpPr>
          <p:nvPr>
            <p:ph type="ctrTitle"/>
          </p:nvPr>
        </p:nvSpPr>
        <p:spPr>
          <a:xfrm>
            <a:off x="304800" y="3657600"/>
            <a:ext cx="7772400" cy="1470025"/>
          </a:xfrm>
        </p:spPr>
        <p:txBody>
          <a:bodyPr>
            <a:normAutofit/>
          </a:bodyPr>
          <a:lstStyle/>
          <a:p>
            <a:r>
              <a:rPr lang="en-US" sz="7200" dirty="0" smtClean="0">
                <a:latin typeface="Times New Roman" pitchFamily="18" charset="0"/>
                <a:cs typeface="Times New Roman" pitchFamily="18" charset="0"/>
              </a:rPr>
              <a:t>Roller Coasters </a:t>
            </a:r>
            <a:endParaRPr lang="en-US" sz="7200" dirty="0">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1021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Manufacturing process</a:t>
            </a:r>
            <a:endParaRPr lang="en-US" sz="4800" dirty="0"/>
          </a:p>
        </p:txBody>
      </p:sp>
      <p:sp>
        <p:nvSpPr>
          <p:cNvPr id="3" name="Content Placeholder 2"/>
          <p:cNvSpPr>
            <a:spLocks noGrp="1"/>
          </p:cNvSpPr>
          <p:nvPr>
            <p:ph idx="1"/>
          </p:nvPr>
        </p:nvSpPr>
        <p:spPr/>
        <p:txBody>
          <a:bodyPr>
            <a:normAutofit/>
          </a:bodyPr>
          <a:lstStyle/>
          <a:p>
            <a:r>
              <a:rPr lang="en-US" sz="3600" dirty="0" smtClean="0"/>
              <a:t>Construction</a:t>
            </a:r>
          </a:p>
          <a:p>
            <a:r>
              <a:rPr lang="en-US" sz="3600" dirty="0" smtClean="0"/>
              <a:t>Future</a:t>
            </a:r>
            <a:endParaRPr lang="en-US" sz="3600" dirty="0"/>
          </a:p>
        </p:txBody>
      </p:sp>
      <p:pic>
        <p:nvPicPr>
          <p:cNvPr id="4" name="Picture 3"/>
          <p:cNvPicPr>
            <a:picLocks noChangeAspect="1"/>
          </p:cNvPicPr>
          <p:nvPr/>
        </p:nvPicPr>
        <p:blipFill>
          <a:blip r:embed="rId3"/>
          <a:stretch>
            <a:fillRect/>
          </a:stretch>
        </p:blipFill>
        <p:spPr>
          <a:xfrm>
            <a:off x="3124200" y="2852097"/>
            <a:ext cx="6019800" cy="40059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Impact</a:t>
            </a:r>
            <a:endParaRPr lang="en-US" sz="4800" dirty="0"/>
          </a:p>
        </p:txBody>
      </p:sp>
      <p:sp>
        <p:nvSpPr>
          <p:cNvPr id="3" name="Content Placeholder 2"/>
          <p:cNvSpPr>
            <a:spLocks noGrp="1"/>
          </p:cNvSpPr>
          <p:nvPr>
            <p:ph idx="1"/>
          </p:nvPr>
        </p:nvSpPr>
        <p:spPr/>
        <p:txBody>
          <a:bodyPr>
            <a:normAutofit/>
          </a:bodyPr>
          <a:lstStyle/>
          <a:p>
            <a:r>
              <a:rPr lang="en-US" sz="3600" dirty="0" smtClean="0"/>
              <a:t>Safety</a:t>
            </a:r>
          </a:p>
          <a:p>
            <a:r>
              <a:rPr lang="en-US" sz="3600" dirty="0" smtClean="0"/>
              <a:t>Cost</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0" cy="7620000"/>
          </a:xfrm>
          <a:prstGeom prst="rect">
            <a:avLst/>
          </a:prstGeom>
        </p:spPr>
      </p:pic>
      <p:sp>
        <p:nvSpPr>
          <p:cNvPr id="2" name="Title 1"/>
          <p:cNvSpPr>
            <a:spLocks noGrp="1"/>
          </p:cNvSpPr>
          <p:nvPr>
            <p:ph type="ctrTitle"/>
          </p:nvPr>
        </p:nvSpPr>
        <p:spPr>
          <a:xfrm>
            <a:off x="304800" y="3657600"/>
            <a:ext cx="7772400" cy="1470025"/>
          </a:xfrm>
        </p:spPr>
        <p:txBody>
          <a:bodyPr>
            <a:normAutofit/>
          </a:bodyPr>
          <a:lstStyle/>
          <a:p>
            <a:r>
              <a:rPr lang="en-US" sz="7200" dirty="0" smtClean="0">
                <a:latin typeface="Times New Roman" pitchFamily="18" charset="0"/>
                <a:cs typeface="Times New Roman" pitchFamily="18" charset="0"/>
              </a:rPr>
              <a:t>Roller Coasters </a:t>
            </a:r>
            <a:endParaRPr lang="en-US" sz="7200" dirty="0">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459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a:xfrm>
            <a:off x="0" y="1524000"/>
            <a:ext cx="8686800" cy="5181600"/>
          </a:xfrm>
        </p:spPr>
        <p:txBody>
          <a:bodyPr>
            <a:noAutofit/>
          </a:bodyPr>
          <a:lstStyle/>
          <a:p>
            <a:r>
              <a:rPr lang="en-US" sz="1600" i="1" dirty="0" smtClean="0">
                <a:solidFill>
                  <a:srgbClr val="000000"/>
                </a:solidFill>
                <a:latin typeface="Times New Roman"/>
              </a:rPr>
              <a:t>Brakes</a:t>
            </a:r>
            <a:r>
              <a:rPr lang="en-US" sz="1600" dirty="0">
                <a:solidFill>
                  <a:srgbClr val="000000"/>
                </a:solidFill>
                <a:latin typeface="Times New Roman"/>
              </a:rPr>
              <a:t>. </a:t>
            </a:r>
            <a:r>
              <a:rPr lang="en-US" sz="1600" dirty="0" err="1">
                <a:solidFill>
                  <a:srgbClr val="000000"/>
                </a:solidFill>
                <a:latin typeface="Times New Roman"/>
              </a:rPr>
              <a:t>N.d.</a:t>
            </a:r>
            <a:r>
              <a:rPr lang="en-US" sz="1600" dirty="0">
                <a:solidFill>
                  <a:srgbClr val="000000"/>
                </a:solidFill>
                <a:latin typeface="Times New Roman"/>
              </a:rPr>
              <a:t> </a:t>
            </a:r>
            <a:r>
              <a:rPr lang="en-US" sz="1600" i="1" dirty="0" err="1">
                <a:solidFill>
                  <a:srgbClr val="000000"/>
                </a:solidFill>
                <a:latin typeface="Times New Roman"/>
              </a:rPr>
              <a:t>Costasur</a:t>
            </a:r>
            <a:r>
              <a:rPr lang="en-US" sz="1600" i="1" dirty="0">
                <a:solidFill>
                  <a:srgbClr val="000000"/>
                </a:solidFill>
                <a:latin typeface="Times New Roman"/>
              </a:rPr>
              <a:t>, Inc.</a:t>
            </a:r>
            <a:r>
              <a:rPr lang="en-US" sz="1600" dirty="0">
                <a:solidFill>
                  <a:srgbClr val="000000"/>
                </a:solidFill>
                <a:latin typeface="Times New Roman"/>
              </a:rPr>
              <a:t> Web. 8 May 2014. &lt;http://www.costasurinc.com/brakes.htm</a:t>
            </a:r>
            <a:r>
              <a:rPr lang="en-US" sz="1600" dirty="0" smtClean="0">
                <a:solidFill>
                  <a:srgbClr val="000000"/>
                </a:solidFill>
                <a:latin typeface="Times New Roman"/>
              </a:rPr>
              <a:t>&gt;.</a:t>
            </a:r>
          </a:p>
          <a:p>
            <a:r>
              <a:rPr lang="en-US" sz="1600" i="1" dirty="0">
                <a:solidFill>
                  <a:srgbClr val="000000"/>
                </a:solidFill>
                <a:latin typeface="Times New Roman"/>
              </a:rPr>
              <a:t>Cheetah Hunt</a:t>
            </a:r>
            <a:r>
              <a:rPr lang="en-US" sz="1600" dirty="0">
                <a:solidFill>
                  <a:srgbClr val="000000"/>
                </a:solidFill>
                <a:latin typeface="Times New Roman"/>
              </a:rPr>
              <a:t>. </a:t>
            </a:r>
            <a:r>
              <a:rPr lang="en-US" sz="1600" dirty="0" err="1">
                <a:solidFill>
                  <a:srgbClr val="000000"/>
                </a:solidFill>
                <a:latin typeface="Times New Roman"/>
              </a:rPr>
              <a:t>N.d.</a:t>
            </a:r>
            <a:r>
              <a:rPr lang="en-US" sz="1600" dirty="0">
                <a:solidFill>
                  <a:srgbClr val="000000"/>
                </a:solidFill>
                <a:latin typeface="Times New Roman"/>
              </a:rPr>
              <a:t> </a:t>
            </a:r>
            <a:r>
              <a:rPr lang="en-US" sz="1600" i="1" dirty="0">
                <a:solidFill>
                  <a:srgbClr val="000000"/>
                </a:solidFill>
                <a:latin typeface="Times New Roman"/>
              </a:rPr>
              <a:t>Theme Park Review</a:t>
            </a:r>
            <a:r>
              <a:rPr lang="en-US" sz="1600" dirty="0">
                <a:solidFill>
                  <a:srgbClr val="000000"/>
                </a:solidFill>
                <a:latin typeface="Times New Roman"/>
              </a:rPr>
              <a:t>. Web. 8 May 2014. </a:t>
            </a:r>
            <a:r>
              <a:rPr lang="en-US" sz="1600" dirty="0" smtClean="0">
                <a:solidFill>
                  <a:srgbClr val="000000"/>
                </a:solidFill>
                <a:latin typeface="Times New Roman"/>
                <a:hlinkClick r:id="rId3"/>
              </a:rPr>
              <a:t>http</a:t>
            </a:r>
            <a:r>
              <a:rPr lang="en-US" sz="1600" dirty="0">
                <a:solidFill>
                  <a:srgbClr val="000000"/>
                </a:solidFill>
                <a:latin typeface="Times New Roman"/>
                <a:hlinkClick r:id="rId3"/>
              </a:rPr>
              <a:t>://</a:t>
            </a:r>
            <a:r>
              <a:rPr lang="en-US" sz="1600" dirty="0" smtClean="0">
                <a:solidFill>
                  <a:srgbClr val="000000"/>
                </a:solidFill>
                <a:latin typeface="Times New Roman"/>
                <a:hlinkClick r:id="rId3"/>
              </a:rPr>
              <a:t>www.themeparkreview.com/parks/photo.php?pageid=53&amp;linkid=10408</a:t>
            </a:r>
            <a:endParaRPr lang="en-US" sz="1600" dirty="0" smtClean="0">
              <a:solidFill>
                <a:srgbClr val="000000"/>
              </a:solidFill>
              <a:latin typeface="Times New Roman"/>
            </a:endParaRPr>
          </a:p>
          <a:p>
            <a:r>
              <a:rPr lang="en-US" sz="1600" i="1" dirty="0">
                <a:solidFill>
                  <a:srgbClr val="000000"/>
                </a:solidFill>
                <a:latin typeface="Times New Roman"/>
              </a:rPr>
              <a:t>Douglas Fir</a:t>
            </a:r>
            <a:r>
              <a:rPr lang="en-US" sz="1600" dirty="0">
                <a:solidFill>
                  <a:srgbClr val="000000"/>
                </a:solidFill>
                <a:latin typeface="Times New Roman"/>
              </a:rPr>
              <a:t>. </a:t>
            </a:r>
            <a:r>
              <a:rPr lang="en-US" sz="1600" dirty="0" err="1">
                <a:solidFill>
                  <a:srgbClr val="000000"/>
                </a:solidFill>
                <a:latin typeface="Times New Roman"/>
              </a:rPr>
              <a:t>N.d.</a:t>
            </a:r>
            <a:r>
              <a:rPr lang="en-US" sz="1600" dirty="0">
                <a:solidFill>
                  <a:srgbClr val="000000"/>
                </a:solidFill>
                <a:latin typeface="Times New Roman"/>
              </a:rPr>
              <a:t> </a:t>
            </a:r>
            <a:r>
              <a:rPr lang="en-US" sz="1600" i="1" dirty="0" err="1">
                <a:solidFill>
                  <a:srgbClr val="000000"/>
                </a:solidFill>
                <a:latin typeface="Times New Roman"/>
              </a:rPr>
              <a:t>Familys</a:t>
            </a:r>
            <a:r>
              <a:rPr lang="en-US" sz="1600" i="1" dirty="0">
                <a:solidFill>
                  <a:srgbClr val="000000"/>
                </a:solidFill>
                <a:latin typeface="Times New Roman"/>
              </a:rPr>
              <a:t> Making Memories for Generations</a:t>
            </a:r>
            <a:r>
              <a:rPr lang="en-US" sz="1600" dirty="0">
                <a:solidFill>
                  <a:srgbClr val="000000"/>
                </a:solidFill>
                <a:latin typeface="Times New Roman"/>
              </a:rPr>
              <a:t>. Web. 8 May 2014. </a:t>
            </a:r>
            <a:r>
              <a:rPr lang="en-US" sz="1600" dirty="0" smtClean="0">
                <a:solidFill>
                  <a:srgbClr val="000000"/>
                </a:solidFill>
                <a:latin typeface="Times New Roman"/>
                <a:hlinkClick r:id="rId4"/>
              </a:rPr>
              <a:t>http</a:t>
            </a:r>
            <a:r>
              <a:rPr lang="en-US" sz="1600" dirty="0">
                <a:solidFill>
                  <a:srgbClr val="000000"/>
                </a:solidFill>
                <a:latin typeface="Times New Roman"/>
                <a:hlinkClick r:id="rId4"/>
              </a:rPr>
              <a:t>://</a:t>
            </a:r>
            <a:r>
              <a:rPr lang="en-US" sz="1600" dirty="0" smtClean="0">
                <a:solidFill>
                  <a:srgbClr val="000000"/>
                </a:solidFill>
                <a:latin typeface="Times New Roman"/>
                <a:hlinkClick r:id="rId4"/>
              </a:rPr>
              <a:t>www.wyckoffs.com/douglas_fir_christmas_tree.htm</a:t>
            </a:r>
            <a:endParaRPr lang="en-US" sz="1600" dirty="0" smtClean="0">
              <a:solidFill>
                <a:srgbClr val="000000"/>
              </a:solidFill>
              <a:latin typeface="Times New Roman"/>
            </a:endParaRPr>
          </a:p>
          <a:p>
            <a:r>
              <a:rPr lang="en-US" sz="1600" i="1" dirty="0">
                <a:solidFill>
                  <a:srgbClr val="000000"/>
                </a:solidFill>
                <a:latin typeface="Times New Roman"/>
              </a:rPr>
              <a:t>French Weather-proof Slides</a:t>
            </a:r>
            <a:r>
              <a:rPr lang="en-US" sz="1600" dirty="0">
                <a:solidFill>
                  <a:srgbClr val="000000"/>
                </a:solidFill>
                <a:latin typeface="Times New Roman"/>
              </a:rPr>
              <a:t>. </a:t>
            </a:r>
            <a:r>
              <a:rPr lang="en-US" sz="1600" dirty="0" err="1">
                <a:solidFill>
                  <a:srgbClr val="000000"/>
                </a:solidFill>
                <a:latin typeface="Times New Roman"/>
              </a:rPr>
              <a:t>N.d.</a:t>
            </a:r>
            <a:r>
              <a:rPr lang="en-US" sz="1600" dirty="0">
                <a:solidFill>
                  <a:srgbClr val="000000"/>
                </a:solidFill>
                <a:latin typeface="Times New Roman"/>
              </a:rPr>
              <a:t> </a:t>
            </a:r>
            <a:r>
              <a:rPr lang="en-US" sz="1600" i="1" dirty="0">
                <a:solidFill>
                  <a:srgbClr val="000000"/>
                </a:solidFill>
                <a:latin typeface="Times New Roman"/>
              </a:rPr>
              <a:t>Entertainment </a:t>
            </a:r>
            <a:r>
              <a:rPr lang="en-US" sz="1600" i="1" dirty="0" err="1">
                <a:solidFill>
                  <a:srgbClr val="000000"/>
                </a:solidFill>
                <a:latin typeface="Times New Roman"/>
              </a:rPr>
              <a:t>Desighner</a:t>
            </a:r>
            <a:r>
              <a:rPr lang="en-US" sz="1600" dirty="0">
                <a:solidFill>
                  <a:srgbClr val="000000"/>
                </a:solidFill>
                <a:latin typeface="Times New Roman"/>
              </a:rPr>
              <a:t>. Web. &lt;http://entertainmentdesigner.com/history-of-theme-parks/the-history-of-roller-coasters-the-ice-slides-of-russia-inspire-first-roller-coaster</a:t>
            </a:r>
            <a:r>
              <a:rPr lang="en-US" sz="1600" dirty="0" smtClean="0">
                <a:solidFill>
                  <a:srgbClr val="000000"/>
                </a:solidFill>
                <a:latin typeface="Times New Roman"/>
              </a:rPr>
              <a:t>/&gt;.</a:t>
            </a:r>
          </a:p>
          <a:p>
            <a:r>
              <a:rPr lang="en-US" sz="1600" i="1" dirty="0">
                <a:solidFill>
                  <a:srgbClr val="000000"/>
                </a:solidFill>
                <a:latin typeface="Times New Roman"/>
              </a:rPr>
              <a:t>Loop the Loop</a:t>
            </a:r>
            <a:r>
              <a:rPr lang="en-US" sz="1600" dirty="0">
                <a:solidFill>
                  <a:srgbClr val="000000"/>
                </a:solidFill>
                <a:latin typeface="Times New Roman"/>
              </a:rPr>
              <a:t>. </a:t>
            </a:r>
            <a:r>
              <a:rPr lang="en-US" sz="1600" dirty="0" err="1">
                <a:solidFill>
                  <a:srgbClr val="000000"/>
                </a:solidFill>
                <a:latin typeface="Times New Roman"/>
              </a:rPr>
              <a:t>N.d.</a:t>
            </a:r>
            <a:r>
              <a:rPr lang="en-US" sz="1600" dirty="0">
                <a:solidFill>
                  <a:srgbClr val="000000"/>
                </a:solidFill>
                <a:latin typeface="Times New Roman"/>
              </a:rPr>
              <a:t> </a:t>
            </a:r>
            <a:r>
              <a:rPr lang="en-US" sz="1600" i="1" dirty="0">
                <a:solidFill>
                  <a:srgbClr val="000000"/>
                </a:solidFill>
                <a:latin typeface="Times New Roman"/>
              </a:rPr>
              <a:t>Loop Roller Coaster Curve Yellow</a:t>
            </a:r>
            <a:r>
              <a:rPr lang="en-US" sz="1600" dirty="0">
                <a:solidFill>
                  <a:srgbClr val="000000"/>
                </a:solidFill>
                <a:latin typeface="Times New Roman"/>
              </a:rPr>
              <a:t>. Web. 8 May 2014. &lt;http://www.cepolina.com/loop-roller-coaster-curve-yellow.html</a:t>
            </a:r>
            <a:r>
              <a:rPr lang="en-US" sz="1600" dirty="0" smtClean="0">
                <a:solidFill>
                  <a:srgbClr val="000000"/>
                </a:solidFill>
                <a:latin typeface="Times New Roman"/>
              </a:rPr>
              <a:t>&gt;.</a:t>
            </a:r>
          </a:p>
          <a:p>
            <a:r>
              <a:rPr lang="en-US" sz="1600" i="1" smtClean="0">
                <a:solidFill>
                  <a:srgbClr val="000000"/>
                </a:solidFill>
                <a:latin typeface="Times New Roman"/>
              </a:rPr>
              <a:t>Russian </a:t>
            </a:r>
            <a:r>
              <a:rPr lang="en-US" sz="1600" i="1" dirty="0">
                <a:solidFill>
                  <a:srgbClr val="000000"/>
                </a:solidFill>
                <a:latin typeface="Times New Roman"/>
              </a:rPr>
              <a:t>Ice Slides</a:t>
            </a:r>
            <a:r>
              <a:rPr lang="en-US" sz="1600" dirty="0">
                <a:solidFill>
                  <a:srgbClr val="000000"/>
                </a:solidFill>
                <a:latin typeface="Times New Roman"/>
              </a:rPr>
              <a:t>. </a:t>
            </a:r>
            <a:r>
              <a:rPr lang="en-US" sz="1600" dirty="0" err="1">
                <a:solidFill>
                  <a:srgbClr val="000000"/>
                </a:solidFill>
                <a:latin typeface="Times New Roman"/>
              </a:rPr>
              <a:t>N.d.</a:t>
            </a:r>
            <a:r>
              <a:rPr lang="en-US" sz="1600" dirty="0">
                <a:solidFill>
                  <a:srgbClr val="000000"/>
                </a:solidFill>
                <a:latin typeface="Times New Roman"/>
              </a:rPr>
              <a:t> </a:t>
            </a:r>
            <a:r>
              <a:rPr lang="en-US" sz="1600" i="1" dirty="0">
                <a:solidFill>
                  <a:srgbClr val="000000"/>
                </a:solidFill>
                <a:latin typeface="Times New Roman"/>
              </a:rPr>
              <a:t>Entertainment </a:t>
            </a:r>
            <a:r>
              <a:rPr lang="en-US" sz="1600" i="1" dirty="0" err="1">
                <a:solidFill>
                  <a:srgbClr val="000000"/>
                </a:solidFill>
                <a:latin typeface="Times New Roman"/>
              </a:rPr>
              <a:t>Desighner</a:t>
            </a:r>
            <a:r>
              <a:rPr lang="en-US" sz="1600" dirty="0">
                <a:solidFill>
                  <a:srgbClr val="000000"/>
                </a:solidFill>
                <a:latin typeface="Times New Roman"/>
              </a:rPr>
              <a:t>. Web. 8 May 2014. &lt;http</a:t>
            </a:r>
            <a:r>
              <a:rPr lang="en-US" sz="1600" dirty="0" smtClean="0">
                <a:solidFill>
                  <a:srgbClr val="000000"/>
                </a:solidFill>
                <a:latin typeface="Times New Roman"/>
              </a:rPr>
              <a:t>://pabook.libraries.psu.edu/palitmap/SwitchbackIceSlide.jpg&gt;.</a:t>
            </a:r>
          </a:p>
          <a:p>
            <a:r>
              <a:rPr lang="en-US" sz="1600" i="1" dirty="0">
                <a:solidFill>
                  <a:srgbClr val="000000"/>
                </a:solidFill>
                <a:latin typeface="Times New Roman"/>
              </a:rPr>
              <a:t>Switchback</a:t>
            </a:r>
            <a:r>
              <a:rPr lang="en-US" sz="1600" dirty="0">
                <a:solidFill>
                  <a:srgbClr val="000000"/>
                </a:solidFill>
                <a:latin typeface="Times New Roman"/>
              </a:rPr>
              <a:t>. </a:t>
            </a:r>
            <a:r>
              <a:rPr lang="en-US" sz="1600" dirty="0" err="1">
                <a:solidFill>
                  <a:srgbClr val="000000"/>
                </a:solidFill>
                <a:latin typeface="Times New Roman"/>
              </a:rPr>
              <a:t>N.d.</a:t>
            </a:r>
            <a:r>
              <a:rPr lang="en-US" sz="1600" dirty="0">
                <a:solidFill>
                  <a:srgbClr val="000000"/>
                </a:solidFill>
                <a:latin typeface="Times New Roman"/>
              </a:rPr>
              <a:t> </a:t>
            </a:r>
            <a:r>
              <a:rPr lang="en-US" sz="1600" i="1" dirty="0">
                <a:solidFill>
                  <a:srgbClr val="000000"/>
                </a:solidFill>
                <a:latin typeface="Times New Roman"/>
              </a:rPr>
              <a:t>Matlock Bath: </a:t>
            </a:r>
            <a:r>
              <a:rPr lang="en-US" sz="1600" i="1" dirty="0" err="1">
                <a:solidFill>
                  <a:srgbClr val="000000"/>
                </a:solidFill>
                <a:latin typeface="Times New Roman"/>
              </a:rPr>
              <a:t>Derwent</a:t>
            </a:r>
            <a:r>
              <a:rPr lang="en-US" sz="1600" i="1" dirty="0">
                <a:solidFill>
                  <a:srgbClr val="000000"/>
                </a:solidFill>
                <a:latin typeface="Times New Roman"/>
              </a:rPr>
              <a:t> Gardens - The Switchback, (1) Rise &amp; Fall</a:t>
            </a:r>
            <a:r>
              <a:rPr lang="en-US" sz="1600" dirty="0">
                <a:solidFill>
                  <a:srgbClr val="000000"/>
                </a:solidFill>
                <a:latin typeface="Times New Roman"/>
              </a:rPr>
              <a:t>. Web. 8 May 2014. &lt;http://www.andrewsgen.com/matlock/pix/matlockbath_derwentgardens01_switchback.htm&gt;.</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4800" dirty="0" smtClean="0"/>
              <a:t>Before</a:t>
            </a:r>
            <a:endParaRPr lang="en-US" sz="4800" dirty="0"/>
          </a:p>
        </p:txBody>
      </p:sp>
      <p:sp>
        <p:nvSpPr>
          <p:cNvPr id="3" name="Content Placeholder 2"/>
          <p:cNvSpPr>
            <a:spLocks noGrp="1"/>
          </p:cNvSpPr>
          <p:nvPr>
            <p:ph idx="1"/>
          </p:nvPr>
        </p:nvSpPr>
        <p:spPr/>
        <p:txBody>
          <a:bodyPr>
            <a:normAutofit/>
          </a:bodyPr>
          <a:lstStyle/>
          <a:p>
            <a:r>
              <a:rPr lang="en-US" sz="3600" dirty="0" smtClean="0"/>
              <a:t>Russian Ice slides</a:t>
            </a:r>
            <a:endParaRPr lang="en-US" sz="3600" dirty="0"/>
          </a:p>
          <a:p>
            <a:r>
              <a:rPr lang="en-US" sz="3600" dirty="0" smtClean="0"/>
              <a:t>Dangerous</a:t>
            </a:r>
          </a:p>
          <a:p>
            <a:r>
              <a:rPr lang="en-US" sz="3600" dirty="0" smtClean="0"/>
              <a:t>Catherin The Great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3276600"/>
            <a:ext cx="441960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584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Origins</a:t>
            </a:r>
            <a:endParaRPr lang="en-US" sz="4800" dirty="0"/>
          </a:p>
        </p:txBody>
      </p:sp>
      <p:sp>
        <p:nvSpPr>
          <p:cNvPr id="3" name="Content Placeholder 2"/>
          <p:cNvSpPr>
            <a:spLocks noGrp="1"/>
          </p:cNvSpPr>
          <p:nvPr>
            <p:ph idx="1"/>
          </p:nvPr>
        </p:nvSpPr>
        <p:spPr/>
        <p:txBody>
          <a:bodyPr/>
          <a:lstStyle/>
          <a:p>
            <a:r>
              <a:rPr lang="en-US" sz="3600" dirty="0"/>
              <a:t>French Business </a:t>
            </a:r>
            <a:r>
              <a:rPr lang="en-US" sz="3600" dirty="0" smtClean="0"/>
              <a:t>man</a:t>
            </a:r>
          </a:p>
          <a:p>
            <a:r>
              <a:rPr lang="en-US" sz="3600" dirty="0" smtClean="0"/>
              <a:t>France-  unsuitable weather</a:t>
            </a:r>
          </a:p>
          <a:p>
            <a:r>
              <a:rPr lang="en-US" sz="3600" dirty="0" smtClean="0"/>
              <a:t>Weather proof</a:t>
            </a:r>
          </a:p>
          <a:p>
            <a:pPr>
              <a:buNone/>
            </a:pPr>
            <a:endParaRPr lang="en-US" dirty="0"/>
          </a:p>
        </p:txBody>
      </p:sp>
      <p:pic>
        <p:nvPicPr>
          <p:cNvPr id="4" name="Picture 3"/>
          <p:cNvPicPr>
            <a:picLocks noChangeAspect="1"/>
          </p:cNvPicPr>
          <p:nvPr/>
        </p:nvPicPr>
        <p:blipFill>
          <a:blip r:embed="rId3"/>
          <a:stretch>
            <a:fillRect/>
          </a:stretch>
        </p:blipFill>
        <p:spPr>
          <a:xfrm>
            <a:off x="1219200" y="3581400"/>
            <a:ext cx="6705600" cy="3276600"/>
          </a:xfrm>
          <a:prstGeom prst="rect">
            <a:avLst/>
          </a:prstGeom>
        </p:spPr>
      </p:pic>
    </p:spTree>
    <p:extLst>
      <p:ext uri="{BB962C8B-B14F-4D97-AF65-F5344CB8AC3E}">
        <p14:creationId xmlns:p14="http://schemas.microsoft.com/office/powerpoint/2010/main" val="1902828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Origins</a:t>
            </a:r>
            <a:endParaRPr lang="en-US" sz="4800" dirty="0"/>
          </a:p>
        </p:txBody>
      </p:sp>
      <p:sp>
        <p:nvSpPr>
          <p:cNvPr id="3" name="Content Placeholder 2"/>
          <p:cNvSpPr>
            <a:spLocks noGrp="1"/>
          </p:cNvSpPr>
          <p:nvPr>
            <p:ph idx="1"/>
          </p:nvPr>
        </p:nvSpPr>
        <p:spPr/>
        <p:txBody>
          <a:bodyPr/>
          <a:lstStyle/>
          <a:p>
            <a:r>
              <a:rPr lang="en-US" sz="3600" dirty="0">
                <a:solidFill>
                  <a:srgbClr val="000000"/>
                </a:solidFill>
              </a:rPr>
              <a:t>Mauch Chunk </a:t>
            </a:r>
            <a:r>
              <a:rPr lang="en-US" sz="3600" dirty="0" smtClean="0">
                <a:solidFill>
                  <a:srgbClr val="000000"/>
                </a:solidFill>
              </a:rPr>
              <a:t>Railway</a:t>
            </a:r>
          </a:p>
          <a:p>
            <a:r>
              <a:rPr lang="en-US" sz="3600" dirty="0" smtClean="0">
                <a:solidFill>
                  <a:srgbClr val="000000"/>
                </a:solidFill>
              </a:rPr>
              <a:t>Switchback railway</a:t>
            </a:r>
          </a:p>
          <a:p>
            <a:endParaRPr lang="en-US" sz="3600" dirty="0" smtClean="0">
              <a:solidFill>
                <a:srgbClr val="000000"/>
              </a:solidFill>
            </a:endParaRPr>
          </a:p>
          <a:p>
            <a:endParaRPr lang="en-US" sz="3600" dirty="0" smtClean="0">
              <a:solidFill>
                <a:srgbClr val="000000"/>
              </a:solidFill>
            </a:endParaRPr>
          </a:p>
          <a:p>
            <a:endParaRPr lang="en-US" sz="3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124200"/>
            <a:ext cx="6000096"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857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Types of Roller </a:t>
            </a:r>
            <a:r>
              <a:rPr lang="en-US" sz="4800" dirty="0"/>
              <a:t>C</a:t>
            </a:r>
            <a:r>
              <a:rPr lang="en-US" sz="4800" dirty="0" smtClean="0"/>
              <a:t>oasters</a:t>
            </a:r>
            <a:endParaRPr lang="en-US" sz="4800" dirty="0"/>
          </a:p>
        </p:txBody>
      </p:sp>
      <p:sp>
        <p:nvSpPr>
          <p:cNvPr id="3" name="Text Placeholder 2"/>
          <p:cNvSpPr>
            <a:spLocks noGrp="1"/>
          </p:cNvSpPr>
          <p:nvPr>
            <p:ph type="body" idx="1"/>
          </p:nvPr>
        </p:nvSpPr>
        <p:spPr/>
        <p:txBody>
          <a:bodyPr>
            <a:noAutofit/>
          </a:bodyPr>
          <a:lstStyle/>
          <a:p>
            <a:pPr algn="ctr"/>
            <a:r>
              <a:rPr lang="en-US" sz="3600" dirty="0" smtClean="0"/>
              <a:t>Wood</a:t>
            </a:r>
            <a:endParaRPr lang="en-US" sz="3600" dirty="0"/>
          </a:p>
        </p:txBody>
      </p:sp>
      <p:sp>
        <p:nvSpPr>
          <p:cNvPr id="4" name="Content Placeholder 3"/>
          <p:cNvSpPr>
            <a:spLocks noGrp="1"/>
          </p:cNvSpPr>
          <p:nvPr>
            <p:ph sz="half" idx="2"/>
          </p:nvPr>
        </p:nvSpPr>
        <p:spPr/>
        <p:txBody>
          <a:bodyPr>
            <a:normAutofit/>
          </a:bodyPr>
          <a:lstStyle/>
          <a:p>
            <a:r>
              <a:rPr lang="en-US" sz="2800" dirty="0" smtClean="0"/>
              <a:t>Non-looping</a:t>
            </a:r>
          </a:p>
          <a:p>
            <a:r>
              <a:rPr lang="en-US" sz="2800" dirty="0" smtClean="0"/>
              <a:t>Shorter/Slower</a:t>
            </a:r>
          </a:p>
          <a:p>
            <a:r>
              <a:rPr lang="en-US" sz="2800" dirty="0"/>
              <a:t>C</a:t>
            </a:r>
            <a:r>
              <a:rPr lang="en-US" sz="2800" dirty="0" smtClean="0"/>
              <a:t>hain</a:t>
            </a:r>
          </a:p>
          <a:p>
            <a:endParaRPr lang="en-US" sz="2800" dirty="0"/>
          </a:p>
        </p:txBody>
      </p:sp>
      <p:sp>
        <p:nvSpPr>
          <p:cNvPr id="5" name="Text Placeholder 4"/>
          <p:cNvSpPr>
            <a:spLocks noGrp="1"/>
          </p:cNvSpPr>
          <p:nvPr>
            <p:ph type="body" sz="quarter" idx="3"/>
          </p:nvPr>
        </p:nvSpPr>
        <p:spPr/>
        <p:txBody>
          <a:bodyPr>
            <a:noAutofit/>
          </a:bodyPr>
          <a:lstStyle/>
          <a:p>
            <a:pPr algn="ctr"/>
            <a:r>
              <a:rPr lang="en-US" sz="3600" dirty="0"/>
              <a:t>S</a:t>
            </a:r>
            <a:r>
              <a:rPr lang="en-US" sz="3600" dirty="0" smtClean="0"/>
              <a:t>teel</a:t>
            </a:r>
            <a:endParaRPr lang="en-US" sz="3600" dirty="0"/>
          </a:p>
        </p:txBody>
      </p:sp>
      <p:sp>
        <p:nvSpPr>
          <p:cNvPr id="6" name="Content Placeholder 5"/>
          <p:cNvSpPr>
            <a:spLocks noGrp="1"/>
          </p:cNvSpPr>
          <p:nvPr>
            <p:ph sz="quarter" idx="4"/>
          </p:nvPr>
        </p:nvSpPr>
        <p:spPr/>
        <p:txBody>
          <a:bodyPr>
            <a:normAutofit/>
          </a:bodyPr>
          <a:lstStyle/>
          <a:p>
            <a:r>
              <a:rPr lang="en-US" sz="2800" dirty="0" smtClean="0"/>
              <a:t>Looping</a:t>
            </a:r>
          </a:p>
          <a:p>
            <a:r>
              <a:rPr lang="en-US" sz="2800" dirty="0" smtClean="0"/>
              <a:t>Taller/Faster</a:t>
            </a:r>
          </a:p>
          <a:p>
            <a:r>
              <a:rPr lang="en-US" sz="2800" dirty="0" smtClean="0"/>
              <a:t>Cord</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57601"/>
            <a:ext cx="4876800"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686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Loop the Loop</a:t>
            </a:r>
            <a:endParaRPr lang="en-US" sz="4800" dirty="0"/>
          </a:p>
        </p:txBody>
      </p:sp>
      <p:sp>
        <p:nvSpPr>
          <p:cNvPr id="3" name="Content Placeholder 2"/>
          <p:cNvSpPr>
            <a:spLocks noGrp="1"/>
          </p:cNvSpPr>
          <p:nvPr>
            <p:ph idx="1"/>
          </p:nvPr>
        </p:nvSpPr>
        <p:spPr/>
        <p:txBody>
          <a:bodyPr>
            <a:normAutofit/>
          </a:bodyPr>
          <a:lstStyle/>
          <a:p>
            <a:r>
              <a:rPr lang="en-US" sz="3600" dirty="0" smtClean="0"/>
              <a:t>Take 1,2,&amp;3</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3657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076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People and Companies</a:t>
            </a:r>
            <a:endParaRPr lang="en-US" sz="4800" dirty="0"/>
          </a:p>
        </p:txBody>
      </p:sp>
      <p:sp>
        <p:nvSpPr>
          <p:cNvPr id="3" name="Content Placeholder 2"/>
          <p:cNvSpPr>
            <a:spLocks noGrp="1"/>
          </p:cNvSpPr>
          <p:nvPr>
            <p:ph idx="1"/>
          </p:nvPr>
        </p:nvSpPr>
        <p:spPr/>
        <p:txBody>
          <a:bodyPr>
            <a:normAutofit/>
          </a:bodyPr>
          <a:lstStyle/>
          <a:p>
            <a:r>
              <a:rPr lang="en-US" sz="3600" dirty="0" smtClean="0"/>
              <a:t>1920’s</a:t>
            </a:r>
          </a:p>
          <a:p>
            <a:r>
              <a:rPr lang="en-US" sz="3600" dirty="0" smtClean="0"/>
              <a:t>Disney</a:t>
            </a:r>
          </a:p>
          <a:p>
            <a:r>
              <a:rPr lang="en-US" sz="3600" dirty="0" smtClean="0"/>
              <a:t>Sea World</a:t>
            </a:r>
            <a:endParaRPr lang="en-US" sz="36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276600"/>
            <a:ext cx="6096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65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How it Works</a:t>
            </a:r>
            <a:endParaRPr lang="en-US" sz="4800" dirty="0"/>
          </a:p>
        </p:txBody>
      </p:sp>
      <p:sp>
        <p:nvSpPr>
          <p:cNvPr id="3" name="Content Placeholder 2"/>
          <p:cNvSpPr>
            <a:spLocks noGrp="1"/>
          </p:cNvSpPr>
          <p:nvPr>
            <p:ph idx="1"/>
          </p:nvPr>
        </p:nvSpPr>
        <p:spPr/>
        <p:txBody>
          <a:bodyPr>
            <a:normAutofit/>
          </a:bodyPr>
          <a:lstStyle/>
          <a:p>
            <a:r>
              <a:rPr lang="en-US" sz="3600" dirty="0" smtClean="0"/>
              <a:t>Potential/Kinetic Energy</a:t>
            </a:r>
          </a:p>
          <a:p>
            <a:r>
              <a:rPr lang="en-US" sz="3600" dirty="0" smtClean="0"/>
              <a:t>Brakes</a:t>
            </a:r>
          </a:p>
          <a:p>
            <a:r>
              <a:rPr lang="en-US" sz="3600" dirty="0" smtClean="0"/>
              <a:t>Lift</a:t>
            </a:r>
          </a:p>
          <a:p>
            <a:r>
              <a:rPr lang="en-US" sz="3600" dirty="0" smtClean="0"/>
              <a:t>Chain dog</a:t>
            </a:r>
            <a:endParaRPr 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2678103"/>
            <a:ext cx="5010150" cy="417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Materials</a:t>
            </a:r>
            <a:endParaRPr lang="en-US" sz="4800" dirty="0"/>
          </a:p>
        </p:txBody>
      </p:sp>
      <p:sp>
        <p:nvSpPr>
          <p:cNvPr id="3" name="Content Placeholder 2"/>
          <p:cNvSpPr>
            <a:spLocks noGrp="1"/>
          </p:cNvSpPr>
          <p:nvPr>
            <p:ph idx="1"/>
          </p:nvPr>
        </p:nvSpPr>
        <p:spPr/>
        <p:txBody>
          <a:bodyPr>
            <a:normAutofit/>
          </a:bodyPr>
          <a:lstStyle/>
          <a:p>
            <a:r>
              <a:rPr lang="en-US" sz="3600" dirty="0" smtClean="0"/>
              <a:t>Wood or Steel Materials</a:t>
            </a:r>
            <a:endParaRPr lang="en-US" sz="3600" dirty="0"/>
          </a:p>
        </p:txBody>
      </p:sp>
      <p:pic>
        <p:nvPicPr>
          <p:cNvPr id="4" name="Picture 3"/>
          <p:cNvPicPr>
            <a:picLocks noChangeAspect="1"/>
          </p:cNvPicPr>
          <p:nvPr/>
        </p:nvPicPr>
        <p:blipFill>
          <a:blip r:embed="rId3"/>
          <a:stretch>
            <a:fillRect/>
          </a:stretch>
        </p:blipFill>
        <p:spPr>
          <a:xfrm>
            <a:off x="5486400" y="1841285"/>
            <a:ext cx="3657600" cy="50167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3196</Words>
  <Application>Microsoft Office PowerPoint</Application>
  <PresentationFormat>On-screen Show (4:3)</PresentationFormat>
  <Paragraphs>298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Roller Coasters </vt:lpstr>
      <vt:lpstr>Before</vt:lpstr>
      <vt:lpstr>Origins</vt:lpstr>
      <vt:lpstr>Origins</vt:lpstr>
      <vt:lpstr>Types of Roller Coasters</vt:lpstr>
      <vt:lpstr>Loop the Loop</vt:lpstr>
      <vt:lpstr>People and Companies</vt:lpstr>
      <vt:lpstr>How it Works</vt:lpstr>
      <vt:lpstr>Materials</vt:lpstr>
      <vt:lpstr>Manufacturing process</vt:lpstr>
      <vt:lpstr>Impact</vt:lpstr>
      <vt:lpstr>Roller Coasters </vt:lpstr>
      <vt:lpstr>Citations</vt:lpstr>
    </vt:vector>
  </TitlesOfParts>
  <Company>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Roller Coasters</dc:title>
  <dc:creator>Marisa Carlucci</dc:creator>
  <cp:lastModifiedBy>Melissa Brochu</cp:lastModifiedBy>
  <cp:revision>30</cp:revision>
  <cp:lastPrinted>2014-05-08T14:43:47Z</cp:lastPrinted>
  <dcterms:created xsi:type="dcterms:W3CDTF">2014-05-08T10:09:14Z</dcterms:created>
  <dcterms:modified xsi:type="dcterms:W3CDTF">2015-03-02T14:56:54Z</dcterms:modified>
</cp:coreProperties>
</file>